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5.xml" ContentType="application/vnd.openxmlformats-officedocument.presentationml.slideLayout+xml"/>
  <Override PartName="/ppt/notesSlides/notesSlide2.xml" ContentType="application/vnd.openxmlformats-officedocument.presentationml.notesSlide+xml"/>
  <Override PartName="/ppt/notesSlides/notesSlide1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8" r:id="rId1"/>
  </p:sldMasterIdLst>
  <p:notesMasterIdLst>
    <p:notesMasterId r:id="rId110"/>
  </p:notesMasterIdLst>
  <p:handoutMasterIdLst>
    <p:handoutMasterId r:id="rId111"/>
  </p:handoutMasterIdLst>
  <p:sldIdLst>
    <p:sldId id="369" r:id="rId2"/>
    <p:sldId id="480" r:id="rId3"/>
    <p:sldId id="481" r:id="rId4"/>
    <p:sldId id="482" r:id="rId5"/>
    <p:sldId id="652" r:id="rId6"/>
    <p:sldId id="654" r:id="rId7"/>
    <p:sldId id="655" r:id="rId8"/>
    <p:sldId id="712" r:id="rId9"/>
    <p:sldId id="713" r:id="rId10"/>
    <p:sldId id="714" r:id="rId11"/>
    <p:sldId id="715" r:id="rId12"/>
    <p:sldId id="645" r:id="rId13"/>
    <p:sldId id="608" r:id="rId14"/>
    <p:sldId id="486" r:id="rId15"/>
    <p:sldId id="648" r:id="rId16"/>
    <p:sldId id="504" r:id="rId17"/>
    <p:sldId id="658" r:id="rId18"/>
    <p:sldId id="656" r:id="rId19"/>
    <p:sldId id="649" r:id="rId20"/>
    <p:sldId id="484" r:id="rId21"/>
    <p:sldId id="488" r:id="rId22"/>
    <p:sldId id="506" r:id="rId23"/>
    <p:sldId id="489" r:id="rId24"/>
    <p:sldId id="490" r:id="rId25"/>
    <p:sldId id="491" r:id="rId26"/>
    <p:sldId id="492" r:id="rId27"/>
    <p:sldId id="493" r:id="rId28"/>
    <p:sldId id="494" r:id="rId29"/>
    <p:sldId id="495" r:id="rId30"/>
    <p:sldId id="496" r:id="rId31"/>
    <p:sldId id="509" r:id="rId32"/>
    <p:sldId id="521" r:id="rId33"/>
    <p:sldId id="497" r:id="rId34"/>
    <p:sldId id="609" r:id="rId35"/>
    <p:sldId id="522" r:id="rId36"/>
    <p:sldId id="523" r:id="rId37"/>
    <p:sldId id="527" r:id="rId38"/>
    <p:sldId id="548" r:id="rId39"/>
    <p:sldId id="584" r:id="rId40"/>
    <p:sldId id="524" r:id="rId41"/>
    <p:sldId id="585" r:id="rId42"/>
    <p:sldId id="525" r:id="rId43"/>
    <p:sldId id="526" r:id="rId44"/>
    <p:sldId id="498" r:id="rId45"/>
    <p:sldId id="563" r:id="rId46"/>
    <p:sldId id="564" r:id="rId47"/>
    <p:sldId id="565" r:id="rId48"/>
    <p:sldId id="586" r:id="rId49"/>
    <p:sldId id="606" r:id="rId50"/>
    <p:sldId id="635" r:id="rId51"/>
    <p:sldId id="636" r:id="rId52"/>
    <p:sldId id="637" r:id="rId53"/>
    <p:sldId id="638" r:id="rId54"/>
    <p:sldId id="613" r:id="rId55"/>
    <p:sldId id="651" r:id="rId56"/>
    <p:sldId id="657" r:id="rId57"/>
    <p:sldId id="659" r:id="rId58"/>
    <p:sldId id="660" r:id="rId59"/>
    <p:sldId id="661" r:id="rId60"/>
    <p:sldId id="662" r:id="rId61"/>
    <p:sldId id="663" r:id="rId62"/>
    <p:sldId id="664" r:id="rId63"/>
    <p:sldId id="665" r:id="rId64"/>
    <p:sldId id="666" r:id="rId65"/>
    <p:sldId id="667" r:id="rId66"/>
    <p:sldId id="668" r:id="rId67"/>
    <p:sldId id="669" r:id="rId68"/>
    <p:sldId id="670" r:id="rId69"/>
    <p:sldId id="671" r:id="rId70"/>
    <p:sldId id="672" r:id="rId71"/>
    <p:sldId id="673" r:id="rId72"/>
    <p:sldId id="674" r:id="rId73"/>
    <p:sldId id="675" r:id="rId74"/>
    <p:sldId id="676" r:id="rId75"/>
    <p:sldId id="677" r:id="rId76"/>
    <p:sldId id="678" r:id="rId77"/>
    <p:sldId id="679" r:id="rId78"/>
    <p:sldId id="680" r:id="rId79"/>
    <p:sldId id="681" r:id="rId80"/>
    <p:sldId id="682" r:id="rId81"/>
    <p:sldId id="683" r:id="rId82"/>
    <p:sldId id="684" r:id="rId83"/>
    <p:sldId id="685" r:id="rId84"/>
    <p:sldId id="686" r:id="rId85"/>
    <p:sldId id="687" r:id="rId86"/>
    <p:sldId id="688" r:id="rId87"/>
    <p:sldId id="689" r:id="rId88"/>
    <p:sldId id="690" r:id="rId89"/>
    <p:sldId id="691" r:id="rId90"/>
    <p:sldId id="692" r:id="rId91"/>
    <p:sldId id="693" r:id="rId92"/>
    <p:sldId id="694" r:id="rId93"/>
    <p:sldId id="695" r:id="rId94"/>
    <p:sldId id="696" r:id="rId95"/>
    <p:sldId id="697" r:id="rId96"/>
    <p:sldId id="698" r:id="rId97"/>
    <p:sldId id="699" r:id="rId98"/>
    <p:sldId id="700" r:id="rId99"/>
    <p:sldId id="701" r:id="rId100"/>
    <p:sldId id="702" r:id="rId101"/>
    <p:sldId id="703" r:id="rId102"/>
    <p:sldId id="704" r:id="rId103"/>
    <p:sldId id="705" r:id="rId104"/>
    <p:sldId id="706" r:id="rId105"/>
    <p:sldId id="707" r:id="rId106"/>
    <p:sldId id="708" r:id="rId107"/>
    <p:sldId id="709" r:id="rId108"/>
    <p:sldId id="710" r:id="rId109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000" kern="1200">
        <a:solidFill>
          <a:srgbClr val="000000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sz="2000" kern="1200">
        <a:solidFill>
          <a:srgbClr val="000000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sz="2000" kern="1200">
        <a:solidFill>
          <a:srgbClr val="000000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sz="2000" kern="1200">
        <a:solidFill>
          <a:srgbClr val="000000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sz="2000" kern="1200">
        <a:solidFill>
          <a:srgbClr val="000000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sz="2000" kern="1200">
        <a:solidFill>
          <a:srgbClr val="000000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sz="2000" kern="1200">
        <a:solidFill>
          <a:srgbClr val="000000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sz="2000" kern="1200">
        <a:solidFill>
          <a:srgbClr val="000000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sz="2000" kern="1200">
        <a:solidFill>
          <a:srgbClr val="000000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99FF"/>
    <a:srgbClr val="00FFFF"/>
    <a:srgbClr val="FFFF66"/>
    <a:srgbClr val="66FFFF"/>
    <a:srgbClr val="000000"/>
    <a:srgbClr val="CC00FF"/>
    <a:srgbClr val="2C2C78"/>
    <a:srgbClr val="00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146" autoAdjust="0"/>
    <p:restoredTop sz="94399" autoAdjust="0"/>
  </p:normalViewPr>
  <p:slideViewPr>
    <p:cSldViewPr>
      <p:cViewPr varScale="1">
        <p:scale>
          <a:sx n="82" d="100"/>
          <a:sy n="82" d="100"/>
        </p:scale>
        <p:origin x="1589" y="-17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232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customXml" Target="../customXml/item2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presProps" Target="presProp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viewProps" Target="viewProps.xml"/><Relationship Id="rId118" Type="http://schemas.openxmlformats.org/officeDocument/2006/relationships/customXml" Target="../customXml/item3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notesMaster" Target="notesMasters/notesMaster1.xml"/><Relationship Id="rId115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customXml" Target="../customXml/item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handoutMaster" Target="handoutMasters/handoutMaster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21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US"/>
              <a:t>INTEL 8051 - MICROCONTROLLER</a:t>
            </a:r>
          </a:p>
        </p:txBody>
      </p:sp>
      <p:sp>
        <p:nvSpPr>
          <p:cNvPr id="60621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0621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0621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2050BEAD-1A61-4D60-9504-D27887E64AB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US"/>
              <a:t>INTEL 8051 - MICROCONTROLLER</a:t>
            </a:r>
          </a:p>
        </p:txBody>
      </p:sp>
      <p:sp>
        <p:nvSpPr>
          <p:cNvPr id="1105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4848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05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105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05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F0A0CFC6-55C8-4359-B302-122D71DDCE4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B0DCEEE-CE10-4A5B-9744-AF7E738B6EA7}" type="slidenum">
              <a:rPr lang="en-US" altLang="zh-CN"/>
              <a:pPr/>
              <a:t>19</a:t>
            </a:fld>
            <a:endParaRPr lang="en-US" altLang="zh-CN"/>
          </a:p>
        </p:txBody>
      </p:sp>
      <p:sp>
        <p:nvSpPr>
          <p:cNvPr id="82947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2948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zh-CN" altLang="zh-CN"/>
          </a:p>
        </p:txBody>
      </p:sp>
      <p:sp>
        <p:nvSpPr>
          <p:cNvPr id="82949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098578C8-8727-4B7C-906E-A688149B0B5C}" type="slidenum">
              <a:rPr lang="en-US" altLang="zh-CN" sz="1200">
                <a:latin typeface="Calibri" pitchFamily="34" charset="0"/>
              </a:rPr>
              <a:pPr algn="r"/>
              <a:t>19</a:t>
            </a:fld>
            <a:endParaRPr lang="en-US" altLang="zh-CN" sz="120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B0DCEEE-CE10-4A5B-9744-AF7E738B6EA7}" type="slidenum">
              <a:rPr lang="en-US" altLang="zh-CN"/>
              <a:pPr/>
              <a:t>55</a:t>
            </a:fld>
            <a:endParaRPr lang="en-US" altLang="zh-CN"/>
          </a:p>
        </p:txBody>
      </p:sp>
      <p:sp>
        <p:nvSpPr>
          <p:cNvPr id="82947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2948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zh-CN" altLang="zh-CN"/>
          </a:p>
        </p:txBody>
      </p:sp>
      <p:sp>
        <p:nvSpPr>
          <p:cNvPr id="82949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098578C8-8727-4B7C-906E-A688149B0B5C}" type="slidenum">
              <a:rPr lang="en-US" altLang="zh-CN" sz="1200">
                <a:latin typeface="Calibri" pitchFamily="34" charset="0"/>
              </a:rPr>
              <a:pPr algn="r"/>
              <a:t>55</a:t>
            </a:fld>
            <a:endParaRPr lang="en-US" altLang="zh-CN" sz="1200">
              <a:latin typeface="Calibri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6"/>
            <a:ext cx="9144000" cy="1143000"/>
          </a:xfrm>
        </p:spPr>
        <p:txBody>
          <a:bodyPr/>
          <a:lstStyle>
            <a:lvl1pPr>
              <a:defRPr sz="4000" b="1">
                <a:solidFill>
                  <a:srgbClr val="FFC000"/>
                </a:solidFill>
                <a:latin typeface="Calibri" pitchFamily="34" charset="0"/>
                <a:cs typeface="Calibr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3324" y="1214422"/>
            <a:ext cx="8786874" cy="5143536"/>
          </a:xfrm>
        </p:spPr>
        <p:txBody>
          <a:bodyPr/>
          <a:lstStyle>
            <a:lvl1pPr>
              <a:defRPr sz="2800">
                <a:solidFill>
                  <a:srgbClr val="92D050"/>
                </a:solidFill>
                <a:latin typeface="Calibri" pitchFamily="34" charset="0"/>
                <a:cs typeface="Calibri" pitchFamily="34" charset="0"/>
              </a:defRPr>
            </a:lvl1pPr>
            <a:lvl2pPr>
              <a:defRPr sz="2400">
                <a:solidFill>
                  <a:srgbClr val="92D050"/>
                </a:solidFill>
                <a:latin typeface="Calibri" pitchFamily="34" charset="0"/>
                <a:cs typeface="Calibri" pitchFamily="34" charset="0"/>
              </a:defRPr>
            </a:lvl2pPr>
            <a:lvl3pPr>
              <a:defRPr sz="2000">
                <a:solidFill>
                  <a:srgbClr val="92D050"/>
                </a:solidFill>
                <a:latin typeface="Calibri" pitchFamily="34" charset="0"/>
                <a:cs typeface="Calibri" pitchFamily="34" charset="0"/>
              </a:defRPr>
            </a:lvl3pPr>
            <a:lvl4pPr>
              <a:defRPr sz="1800">
                <a:solidFill>
                  <a:srgbClr val="92D050"/>
                </a:solidFill>
                <a:latin typeface="Calibri" pitchFamily="34" charset="0"/>
                <a:cs typeface="Calibri" pitchFamily="34" charset="0"/>
              </a:defRPr>
            </a:lvl4pPr>
            <a:lvl5pPr>
              <a:defRPr sz="1800">
                <a:solidFill>
                  <a:srgbClr val="92D050"/>
                </a:solidFill>
                <a:latin typeface="Calibri" pitchFamily="34" charset="0"/>
                <a:cs typeface="Calibri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0" y="6572250"/>
            <a:ext cx="2133600" cy="476250"/>
          </a:xfrm>
        </p:spPr>
        <p:txBody>
          <a:bodyPr/>
          <a:lstStyle>
            <a:lvl1pPr>
              <a:defRPr b="1">
                <a:solidFill>
                  <a:schemeClr val="accent5"/>
                </a:solidFill>
                <a:latin typeface="Bradley Hand ITC" pitchFamily="66" charset="0"/>
              </a:defRPr>
            </a:lvl1pPr>
          </a:lstStyle>
          <a:p>
            <a:pPr>
              <a:defRPr/>
            </a:pPr>
            <a:r>
              <a:rPr lang="en-US"/>
              <a:t>8051 Microcontroller</a:t>
            </a:r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7000875" y="6572250"/>
            <a:ext cx="2133600" cy="476250"/>
          </a:xfrm>
        </p:spPr>
        <p:txBody>
          <a:bodyPr/>
          <a:lstStyle>
            <a:lvl1pPr>
              <a:defRPr b="1">
                <a:solidFill>
                  <a:schemeClr val="accent5"/>
                </a:solidFill>
                <a:latin typeface="Bradley Hand ITC" pitchFamily="66" charset="0"/>
              </a:defRPr>
            </a:lvl1pPr>
          </a:lstStyle>
          <a:p>
            <a:pPr>
              <a:defRPr/>
            </a:pPr>
            <a:fld id="{36C91EAE-D47C-478B-B310-2F45A24844B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4"/>
            <a:ext cx="9144000" cy="1143000"/>
          </a:xfrm>
        </p:spPr>
        <p:txBody>
          <a:bodyPr/>
          <a:lstStyle>
            <a:lvl1pPr>
              <a:defRPr b="1">
                <a:solidFill>
                  <a:srgbClr val="FFC000"/>
                </a:solidFill>
                <a:latin typeface="Calibri" pitchFamily="34" charset="0"/>
                <a:cs typeface="Calibr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2844" y="1142984"/>
            <a:ext cx="4352956" cy="5357850"/>
          </a:xfrm>
        </p:spPr>
        <p:txBody>
          <a:bodyPr/>
          <a:lstStyle>
            <a:lvl1pPr>
              <a:defRPr sz="2800">
                <a:solidFill>
                  <a:srgbClr val="92D050"/>
                </a:solidFill>
                <a:latin typeface="Calibri" pitchFamily="34" charset="0"/>
                <a:cs typeface="Calibri" pitchFamily="34" charset="0"/>
              </a:defRPr>
            </a:lvl1pPr>
            <a:lvl2pPr>
              <a:defRPr sz="2400">
                <a:solidFill>
                  <a:srgbClr val="92D050"/>
                </a:solidFill>
                <a:latin typeface="Calibri" pitchFamily="34" charset="0"/>
                <a:cs typeface="Calibri" pitchFamily="34" charset="0"/>
              </a:defRPr>
            </a:lvl2pPr>
            <a:lvl3pPr>
              <a:defRPr sz="2000">
                <a:solidFill>
                  <a:srgbClr val="92D050"/>
                </a:solidFill>
                <a:latin typeface="Calibri" pitchFamily="34" charset="0"/>
                <a:cs typeface="Calibri" pitchFamily="34" charset="0"/>
              </a:defRPr>
            </a:lvl3pPr>
            <a:lvl4pPr>
              <a:defRPr sz="1800">
                <a:solidFill>
                  <a:srgbClr val="92D050"/>
                </a:solidFill>
                <a:latin typeface="Calibri" pitchFamily="34" charset="0"/>
                <a:cs typeface="Calibri" pitchFamily="34" charset="0"/>
              </a:defRPr>
            </a:lvl4pPr>
            <a:lvl5pPr>
              <a:defRPr sz="1800">
                <a:solidFill>
                  <a:srgbClr val="92D050"/>
                </a:solidFill>
                <a:latin typeface="Calibri" pitchFamily="34" charset="0"/>
                <a:cs typeface="Calibri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2984"/>
            <a:ext cx="4352956" cy="5357850"/>
          </a:xfrm>
        </p:spPr>
        <p:txBody>
          <a:bodyPr/>
          <a:lstStyle>
            <a:lvl1pPr>
              <a:defRPr sz="2800">
                <a:solidFill>
                  <a:srgbClr val="92D050"/>
                </a:solidFill>
                <a:latin typeface="Calibri" pitchFamily="34" charset="0"/>
                <a:cs typeface="Calibri" pitchFamily="34" charset="0"/>
              </a:defRPr>
            </a:lvl1pPr>
            <a:lvl2pPr>
              <a:defRPr sz="2400">
                <a:solidFill>
                  <a:srgbClr val="92D050"/>
                </a:solidFill>
                <a:latin typeface="Calibri" pitchFamily="34" charset="0"/>
                <a:cs typeface="Calibri" pitchFamily="34" charset="0"/>
              </a:defRPr>
            </a:lvl2pPr>
            <a:lvl3pPr>
              <a:defRPr sz="2000">
                <a:solidFill>
                  <a:srgbClr val="92D050"/>
                </a:solidFill>
                <a:latin typeface="Calibri" pitchFamily="34" charset="0"/>
                <a:cs typeface="Calibri" pitchFamily="34" charset="0"/>
              </a:defRPr>
            </a:lvl3pPr>
            <a:lvl4pPr>
              <a:defRPr sz="1800">
                <a:solidFill>
                  <a:srgbClr val="92D050"/>
                </a:solidFill>
                <a:latin typeface="Calibri" pitchFamily="34" charset="0"/>
                <a:cs typeface="Calibri" pitchFamily="34" charset="0"/>
              </a:defRPr>
            </a:lvl4pPr>
            <a:lvl5pPr>
              <a:defRPr sz="1800">
                <a:solidFill>
                  <a:srgbClr val="92D050"/>
                </a:solidFill>
                <a:latin typeface="Calibri" pitchFamily="34" charset="0"/>
                <a:cs typeface="Calibri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0" y="6572250"/>
            <a:ext cx="2133600" cy="476250"/>
          </a:xfrm>
        </p:spPr>
        <p:txBody>
          <a:bodyPr/>
          <a:lstStyle>
            <a:lvl1pPr>
              <a:defRPr b="1">
                <a:solidFill>
                  <a:schemeClr val="accent5"/>
                </a:solidFill>
                <a:latin typeface="Bradley Hand ITC" pitchFamily="66" charset="0"/>
              </a:defRPr>
            </a:lvl1pPr>
          </a:lstStyle>
          <a:p>
            <a:pPr>
              <a:defRPr/>
            </a:pPr>
            <a:r>
              <a:rPr lang="en-US"/>
              <a:t>8051 Microcontroller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7000875" y="6572250"/>
            <a:ext cx="2133600" cy="476250"/>
          </a:xfrm>
        </p:spPr>
        <p:txBody>
          <a:bodyPr/>
          <a:lstStyle>
            <a:lvl1pPr>
              <a:defRPr b="1">
                <a:solidFill>
                  <a:schemeClr val="accent5"/>
                </a:solidFill>
                <a:latin typeface="Bradley Hand ITC" pitchFamily="66" charset="0"/>
              </a:defRPr>
            </a:lvl1pPr>
          </a:lstStyle>
          <a:p>
            <a:pPr>
              <a:defRPr/>
            </a:pPr>
            <a:fld id="{607703D2-2CD9-4375-ADBC-8FD9485A281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4"/>
            <a:ext cx="9144000" cy="1143000"/>
          </a:xfrm>
        </p:spPr>
        <p:txBody>
          <a:bodyPr/>
          <a:lstStyle>
            <a:lvl1pPr>
              <a:defRPr sz="4000" b="1">
                <a:solidFill>
                  <a:srgbClr val="FFC000"/>
                </a:solidFill>
                <a:latin typeface="Calibri" pitchFamily="34" charset="0"/>
                <a:cs typeface="Calibr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>
          <a:xfrm>
            <a:off x="0" y="6572250"/>
            <a:ext cx="2133600" cy="476250"/>
          </a:xfrm>
        </p:spPr>
        <p:txBody>
          <a:bodyPr/>
          <a:lstStyle>
            <a:lvl1pPr>
              <a:defRPr b="1">
                <a:solidFill>
                  <a:schemeClr val="accent5"/>
                </a:solidFill>
                <a:latin typeface="Bradley Hand ITC" pitchFamily="66" charset="0"/>
              </a:defRPr>
            </a:lvl1pPr>
          </a:lstStyle>
          <a:p>
            <a:pPr>
              <a:defRPr/>
            </a:pPr>
            <a:r>
              <a:rPr lang="en-US"/>
              <a:t>8051 Microcontroller</a:t>
            </a:r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7000875" y="6572250"/>
            <a:ext cx="2133600" cy="476250"/>
          </a:xfrm>
        </p:spPr>
        <p:txBody>
          <a:bodyPr/>
          <a:lstStyle>
            <a:lvl1pPr>
              <a:defRPr b="1">
                <a:solidFill>
                  <a:schemeClr val="accent5"/>
                </a:solidFill>
                <a:latin typeface="Bradley Hand ITC" pitchFamily="66" charset="0"/>
              </a:defRPr>
            </a:lvl1pPr>
          </a:lstStyle>
          <a:p>
            <a:pPr>
              <a:defRPr/>
            </a:pPr>
            <a:fld id="{7150E92B-C567-477E-B3F9-9B11DA11F0E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>
          <a:xfrm>
            <a:off x="0" y="6572250"/>
            <a:ext cx="2133600" cy="476250"/>
          </a:xfrm>
        </p:spPr>
        <p:txBody>
          <a:bodyPr/>
          <a:lstStyle>
            <a:lvl1pPr>
              <a:defRPr b="1">
                <a:solidFill>
                  <a:schemeClr val="accent5"/>
                </a:solidFill>
                <a:latin typeface="Bradley Hand ITC" pitchFamily="66" charset="0"/>
              </a:defRPr>
            </a:lvl1pPr>
          </a:lstStyle>
          <a:p>
            <a:pPr>
              <a:defRPr/>
            </a:pPr>
            <a:r>
              <a:rPr lang="en-US"/>
              <a:t>8051 Microcontroller</a:t>
            </a:r>
            <a:endParaRPr lang="en-US" dirty="0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7000875" y="6572250"/>
            <a:ext cx="2133600" cy="476250"/>
          </a:xfrm>
        </p:spPr>
        <p:txBody>
          <a:bodyPr/>
          <a:lstStyle>
            <a:lvl1pPr>
              <a:defRPr b="1">
                <a:solidFill>
                  <a:schemeClr val="accent5"/>
                </a:solidFill>
                <a:latin typeface="Bradley Hand ITC" pitchFamily="66" charset="0"/>
              </a:defRPr>
            </a:lvl1pPr>
          </a:lstStyle>
          <a:p>
            <a:pPr>
              <a:defRPr/>
            </a:pPr>
            <a:fld id="{8F729FDA-7A42-463A-A50C-CE2B7301ACC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04800"/>
            <a:ext cx="7772400" cy="12065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600200"/>
            <a:ext cx="3810000" cy="4495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3810000" cy="4495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143000" y="64008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Mr. P. Suresh Venugopal</a:t>
            </a:r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1"/>
          </p:nvPr>
        </p:nvSpPr>
        <p:spPr>
          <a:xfrm>
            <a:off x="7239000" y="64008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BA16860-1135-46C5-BABD-C7F3FA6AD490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6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6686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6867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E717996D-9438-4F54-B066-0A194EB5143F}" type="datetime2">
              <a:rPr lang="en-US"/>
              <a:pPr>
                <a:defRPr/>
              </a:pPr>
              <a:t>Friday, September 6, 2024</a:t>
            </a:fld>
            <a:endParaRPr lang="en-US"/>
          </a:p>
        </p:txBody>
      </p:sp>
      <p:sp>
        <p:nvSpPr>
          <p:cNvPr id="66867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EE04FAFA-56BF-46BE-A7D4-9C82EBD0C2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3" r:id="rId2"/>
    <p:sldLayoutId id="2147483714" r:id="rId3"/>
    <p:sldLayoutId id="2147483715" r:id="rId4"/>
    <p:sldLayoutId id="2147483716" r:id="rId5"/>
  </p:sldLayoutIdLst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686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686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6686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6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686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686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686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6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686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686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686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6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686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686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686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6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686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6686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6686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6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686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6686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6686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8674" grpId="0"/>
      <p:bldP spid="668675" grpId="0" build="p">
        <p:tmplLst>
          <p:tmpl lvl="1">
            <p:tnLst>
              <p:par>
                <p:cTn presetID="44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6867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68675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66867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6867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05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44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6867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68675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66867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6867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05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44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6867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68675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66867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6867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05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44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6867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68675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66867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6867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05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44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6867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68675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66867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6867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05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e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emf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oleObject" Target="../embeddings/oleObject3.bin"/><Relationship Id="rId1" Type="http://schemas.openxmlformats.org/officeDocument/2006/relationships/slideLayout" Target="../slideLayouts/slideLayout3.xml"/><Relationship Id="rId4" Type="http://schemas.openxmlformats.org/officeDocument/2006/relationships/slide" Target="slide5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.bin"/><Relationship Id="rId13" Type="http://schemas.openxmlformats.org/officeDocument/2006/relationships/image" Target="../media/image56.wmf"/><Relationship Id="rId3" Type="http://schemas.openxmlformats.org/officeDocument/2006/relationships/image" Target="../media/image51.wmf"/><Relationship Id="rId7" Type="http://schemas.openxmlformats.org/officeDocument/2006/relationships/image" Target="../media/image53.wmf"/><Relationship Id="rId12" Type="http://schemas.openxmlformats.org/officeDocument/2006/relationships/oleObject" Target="../embeddings/oleObject9.bin"/><Relationship Id="rId2" Type="http://schemas.openxmlformats.org/officeDocument/2006/relationships/oleObject" Target="../embeddings/oleObject4.bin"/><Relationship Id="rId1" Type="http://schemas.openxmlformats.org/officeDocument/2006/relationships/slideLayout" Target="../slideLayouts/slideLayout3.xml"/><Relationship Id="rId6" Type="http://schemas.openxmlformats.org/officeDocument/2006/relationships/oleObject" Target="../embeddings/oleObject6.bin"/><Relationship Id="rId11" Type="http://schemas.openxmlformats.org/officeDocument/2006/relationships/image" Target="../media/image55.wmf"/><Relationship Id="rId5" Type="http://schemas.openxmlformats.org/officeDocument/2006/relationships/image" Target="../media/image52.wmf"/><Relationship Id="rId15" Type="http://schemas.openxmlformats.org/officeDocument/2006/relationships/image" Target="../media/image58.png"/><Relationship Id="rId10" Type="http://schemas.openxmlformats.org/officeDocument/2006/relationships/oleObject" Target="../embeddings/oleObject8.bin"/><Relationship Id="rId4" Type="http://schemas.openxmlformats.org/officeDocument/2006/relationships/oleObject" Target="../embeddings/oleObject5.bin"/><Relationship Id="rId9" Type="http://schemas.openxmlformats.org/officeDocument/2006/relationships/image" Target="../media/image54.wmf"/><Relationship Id="rId14" Type="http://schemas.openxmlformats.org/officeDocument/2006/relationships/image" Target="../media/image5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3.bin"/><Relationship Id="rId13" Type="http://schemas.openxmlformats.org/officeDocument/2006/relationships/image" Target="../media/image68.wmf"/><Relationship Id="rId3" Type="http://schemas.openxmlformats.org/officeDocument/2006/relationships/image" Target="../media/image63.wmf"/><Relationship Id="rId7" Type="http://schemas.openxmlformats.org/officeDocument/2006/relationships/image" Target="../media/image65.wmf"/><Relationship Id="rId12" Type="http://schemas.openxmlformats.org/officeDocument/2006/relationships/oleObject" Target="../embeddings/oleObject15.bin"/><Relationship Id="rId2" Type="http://schemas.openxmlformats.org/officeDocument/2006/relationships/oleObject" Target="../embeddings/oleObject10.bin"/><Relationship Id="rId1" Type="http://schemas.openxmlformats.org/officeDocument/2006/relationships/slideLayout" Target="../slideLayouts/slideLayout4.xml"/><Relationship Id="rId6" Type="http://schemas.openxmlformats.org/officeDocument/2006/relationships/oleObject" Target="../embeddings/oleObject12.bin"/><Relationship Id="rId11" Type="http://schemas.openxmlformats.org/officeDocument/2006/relationships/image" Target="../media/image67.wmf"/><Relationship Id="rId5" Type="http://schemas.openxmlformats.org/officeDocument/2006/relationships/image" Target="../media/image64.wmf"/><Relationship Id="rId10" Type="http://schemas.openxmlformats.org/officeDocument/2006/relationships/oleObject" Target="../embeddings/oleObject14.bin"/><Relationship Id="rId4" Type="http://schemas.openxmlformats.org/officeDocument/2006/relationships/oleObject" Target="../embeddings/oleObject11.bin"/><Relationship Id="rId9" Type="http://schemas.openxmlformats.org/officeDocument/2006/relationships/image" Target="../media/image66.wmf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9.bin"/><Relationship Id="rId13" Type="http://schemas.openxmlformats.org/officeDocument/2006/relationships/image" Target="../media/image68.wmf"/><Relationship Id="rId3" Type="http://schemas.openxmlformats.org/officeDocument/2006/relationships/image" Target="../media/image51.wmf"/><Relationship Id="rId7" Type="http://schemas.openxmlformats.org/officeDocument/2006/relationships/image" Target="../media/image65.wmf"/><Relationship Id="rId12" Type="http://schemas.openxmlformats.org/officeDocument/2006/relationships/oleObject" Target="../embeddings/oleObject21.bin"/><Relationship Id="rId2" Type="http://schemas.openxmlformats.org/officeDocument/2006/relationships/oleObject" Target="../embeddings/oleObject16.bin"/><Relationship Id="rId1" Type="http://schemas.openxmlformats.org/officeDocument/2006/relationships/slideLayout" Target="../slideLayouts/slideLayout4.xml"/><Relationship Id="rId6" Type="http://schemas.openxmlformats.org/officeDocument/2006/relationships/oleObject" Target="../embeddings/oleObject18.bin"/><Relationship Id="rId11" Type="http://schemas.openxmlformats.org/officeDocument/2006/relationships/image" Target="../media/image67.wmf"/><Relationship Id="rId5" Type="http://schemas.openxmlformats.org/officeDocument/2006/relationships/image" Target="../media/image52.wmf"/><Relationship Id="rId10" Type="http://schemas.openxmlformats.org/officeDocument/2006/relationships/oleObject" Target="../embeddings/oleObject20.bin"/><Relationship Id="rId4" Type="http://schemas.openxmlformats.org/officeDocument/2006/relationships/oleObject" Target="../embeddings/oleObject17.bin"/><Relationship Id="rId9" Type="http://schemas.openxmlformats.org/officeDocument/2006/relationships/image" Target="../media/image54.wmf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5.bin"/><Relationship Id="rId13" Type="http://schemas.openxmlformats.org/officeDocument/2006/relationships/image" Target="../media/image71.wmf"/><Relationship Id="rId3" Type="http://schemas.openxmlformats.org/officeDocument/2006/relationships/image" Target="../media/image63.wmf"/><Relationship Id="rId7" Type="http://schemas.openxmlformats.org/officeDocument/2006/relationships/image" Target="../media/image69.wmf"/><Relationship Id="rId12" Type="http://schemas.openxmlformats.org/officeDocument/2006/relationships/oleObject" Target="../embeddings/oleObject27.bin"/><Relationship Id="rId2" Type="http://schemas.openxmlformats.org/officeDocument/2006/relationships/oleObject" Target="../embeddings/oleObject22.bin"/><Relationship Id="rId1" Type="http://schemas.openxmlformats.org/officeDocument/2006/relationships/slideLayout" Target="../slideLayouts/slideLayout4.xml"/><Relationship Id="rId6" Type="http://schemas.openxmlformats.org/officeDocument/2006/relationships/oleObject" Target="../embeddings/oleObject24.bin"/><Relationship Id="rId11" Type="http://schemas.openxmlformats.org/officeDocument/2006/relationships/image" Target="../media/image70.wmf"/><Relationship Id="rId5" Type="http://schemas.openxmlformats.org/officeDocument/2006/relationships/image" Target="../media/image64.wmf"/><Relationship Id="rId10" Type="http://schemas.openxmlformats.org/officeDocument/2006/relationships/oleObject" Target="../embeddings/oleObject26.bin"/><Relationship Id="rId4" Type="http://schemas.openxmlformats.org/officeDocument/2006/relationships/oleObject" Target="../embeddings/oleObject23.bin"/><Relationship Id="rId9" Type="http://schemas.openxmlformats.org/officeDocument/2006/relationships/image" Target="../media/image66.wmf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1.bin"/><Relationship Id="rId13" Type="http://schemas.openxmlformats.org/officeDocument/2006/relationships/image" Target="../media/image71.wmf"/><Relationship Id="rId3" Type="http://schemas.openxmlformats.org/officeDocument/2006/relationships/image" Target="../media/image63.wmf"/><Relationship Id="rId7" Type="http://schemas.openxmlformats.org/officeDocument/2006/relationships/image" Target="../media/image69.wmf"/><Relationship Id="rId12" Type="http://schemas.openxmlformats.org/officeDocument/2006/relationships/oleObject" Target="../embeddings/oleObject33.bin"/><Relationship Id="rId2" Type="http://schemas.openxmlformats.org/officeDocument/2006/relationships/oleObject" Target="../embeddings/oleObject28.bin"/><Relationship Id="rId1" Type="http://schemas.openxmlformats.org/officeDocument/2006/relationships/slideLayout" Target="../slideLayouts/slideLayout4.xml"/><Relationship Id="rId6" Type="http://schemas.openxmlformats.org/officeDocument/2006/relationships/oleObject" Target="../embeddings/oleObject30.bin"/><Relationship Id="rId11" Type="http://schemas.openxmlformats.org/officeDocument/2006/relationships/image" Target="../media/image70.wmf"/><Relationship Id="rId5" Type="http://schemas.openxmlformats.org/officeDocument/2006/relationships/image" Target="../media/image64.wmf"/><Relationship Id="rId10" Type="http://schemas.openxmlformats.org/officeDocument/2006/relationships/oleObject" Target="../embeddings/oleObject32.bin"/><Relationship Id="rId4" Type="http://schemas.openxmlformats.org/officeDocument/2006/relationships/oleObject" Target="../embeddings/oleObject29.bin"/><Relationship Id="rId9" Type="http://schemas.openxmlformats.org/officeDocument/2006/relationships/image" Target="../media/image66.wmf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7.bin"/><Relationship Id="rId13" Type="http://schemas.openxmlformats.org/officeDocument/2006/relationships/image" Target="../media/image71.wmf"/><Relationship Id="rId3" Type="http://schemas.openxmlformats.org/officeDocument/2006/relationships/image" Target="../media/image63.wmf"/><Relationship Id="rId7" Type="http://schemas.openxmlformats.org/officeDocument/2006/relationships/image" Target="../media/image69.wmf"/><Relationship Id="rId12" Type="http://schemas.openxmlformats.org/officeDocument/2006/relationships/oleObject" Target="../embeddings/oleObject39.bin"/><Relationship Id="rId2" Type="http://schemas.openxmlformats.org/officeDocument/2006/relationships/oleObject" Target="../embeddings/oleObject34.bin"/><Relationship Id="rId1" Type="http://schemas.openxmlformats.org/officeDocument/2006/relationships/slideLayout" Target="../slideLayouts/slideLayout4.xml"/><Relationship Id="rId6" Type="http://schemas.openxmlformats.org/officeDocument/2006/relationships/oleObject" Target="../embeddings/oleObject36.bin"/><Relationship Id="rId11" Type="http://schemas.openxmlformats.org/officeDocument/2006/relationships/image" Target="../media/image70.wmf"/><Relationship Id="rId5" Type="http://schemas.openxmlformats.org/officeDocument/2006/relationships/image" Target="../media/image64.wmf"/><Relationship Id="rId15" Type="http://schemas.openxmlformats.org/officeDocument/2006/relationships/image" Target="../media/image72.wmf"/><Relationship Id="rId10" Type="http://schemas.openxmlformats.org/officeDocument/2006/relationships/oleObject" Target="../embeddings/oleObject38.bin"/><Relationship Id="rId4" Type="http://schemas.openxmlformats.org/officeDocument/2006/relationships/oleObject" Target="../embeddings/oleObject35.bin"/><Relationship Id="rId9" Type="http://schemas.openxmlformats.org/officeDocument/2006/relationships/image" Target="../media/image66.wmf"/><Relationship Id="rId14" Type="http://schemas.openxmlformats.org/officeDocument/2006/relationships/oleObject" Target="../embeddings/oleObject40.bin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4.bin"/><Relationship Id="rId13" Type="http://schemas.openxmlformats.org/officeDocument/2006/relationships/image" Target="../media/image74.wmf"/><Relationship Id="rId3" Type="http://schemas.openxmlformats.org/officeDocument/2006/relationships/image" Target="../media/image51.wmf"/><Relationship Id="rId7" Type="http://schemas.openxmlformats.org/officeDocument/2006/relationships/image" Target="../media/image54.wmf"/><Relationship Id="rId12" Type="http://schemas.openxmlformats.org/officeDocument/2006/relationships/oleObject" Target="../embeddings/oleObject46.bin"/><Relationship Id="rId2" Type="http://schemas.openxmlformats.org/officeDocument/2006/relationships/oleObject" Target="../embeddings/oleObject41.bin"/><Relationship Id="rId1" Type="http://schemas.openxmlformats.org/officeDocument/2006/relationships/slideLayout" Target="../slideLayouts/slideLayout4.xml"/><Relationship Id="rId6" Type="http://schemas.openxmlformats.org/officeDocument/2006/relationships/oleObject" Target="../embeddings/oleObject43.bin"/><Relationship Id="rId11" Type="http://schemas.openxmlformats.org/officeDocument/2006/relationships/image" Target="../media/image72.wmf"/><Relationship Id="rId5" Type="http://schemas.openxmlformats.org/officeDocument/2006/relationships/image" Target="../media/image52.wmf"/><Relationship Id="rId10" Type="http://schemas.openxmlformats.org/officeDocument/2006/relationships/oleObject" Target="../embeddings/oleObject45.bin"/><Relationship Id="rId4" Type="http://schemas.openxmlformats.org/officeDocument/2006/relationships/oleObject" Target="../embeddings/oleObject42.bin"/><Relationship Id="rId9" Type="http://schemas.openxmlformats.org/officeDocument/2006/relationships/image" Target="../media/image73.wm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0.bin"/><Relationship Id="rId13" Type="http://schemas.openxmlformats.org/officeDocument/2006/relationships/image" Target="../media/image77.wmf"/><Relationship Id="rId3" Type="http://schemas.openxmlformats.org/officeDocument/2006/relationships/image" Target="../media/image63.wmf"/><Relationship Id="rId7" Type="http://schemas.openxmlformats.org/officeDocument/2006/relationships/image" Target="../media/image66.wmf"/><Relationship Id="rId12" Type="http://schemas.openxmlformats.org/officeDocument/2006/relationships/oleObject" Target="../embeddings/oleObject52.bin"/><Relationship Id="rId2" Type="http://schemas.openxmlformats.org/officeDocument/2006/relationships/oleObject" Target="../embeddings/oleObject47.bin"/><Relationship Id="rId1" Type="http://schemas.openxmlformats.org/officeDocument/2006/relationships/slideLayout" Target="../slideLayouts/slideLayout4.xml"/><Relationship Id="rId6" Type="http://schemas.openxmlformats.org/officeDocument/2006/relationships/oleObject" Target="../embeddings/oleObject49.bin"/><Relationship Id="rId11" Type="http://schemas.openxmlformats.org/officeDocument/2006/relationships/image" Target="../media/image76.wmf"/><Relationship Id="rId5" Type="http://schemas.openxmlformats.org/officeDocument/2006/relationships/image" Target="../media/image64.wmf"/><Relationship Id="rId10" Type="http://schemas.openxmlformats.org/officeDocument/2006/relationships/oleObject" Target="../embeddings/oleObject51.bin"/><Relationship Id="rId4" Type="http://schemas.openxmlformats.org/officeDocument/2006/relationships/oleObject" Target="../embeddings/oleObject48.bin"/><Relationship Id="rId9" Type="http://schemas.openxmlformats.org/officeDocument/2006/relationships/image" Target="../media/image75.wmf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6.bin"/><Relationship Id="rId13" Type="http://schemas.openxmlformats.org/officeDocument/2006/relationships/image" Target="../media/image77.wmf"/><Relationship Id="rId3" Type="http://schemas.openxmlformats.org/officeDocument/2006/relationships/image" Target="../media/image63.wmf"/><Relationship Id="rId7" Type="http://schemas.openxmlformats.org/officeDocument/2006/relationships/image" Target="../media/image66.wmf"/><Relationship Id="rId12" Type="http://schemas.openxmlformats.org/officeDocument/2006/relationships/oleObject" Target="../embeddings/oleObject58.bin"/><Relationship Id="rId2" Type="http://schemas.openxmlformats.org/officeDocument/2006/relationships/oleObject" Target="../embeddings/oleObject53.bin"/><Relationship Id="rId1" Type="http://schemas.openxmlformats.org/officeDocument/2006/relationships/slideLayout" Target="../slideLayouts/slideLayout4.xml"/><Relationship Id="rId6" Type="http://schemas.openxmlformats.org/officeDocument/2006/relationships/oleObject" Target="../embeddings/oleObject55.bin"/><Relationship Id="rId11" Type="http://schemas.openxmlformats.org/officeDocument/2006/relationships/image" Target="../media/image76.wmf"/><Relationship Id="rId5" Type="http://schemas.openxmlformats.org/officeDocument/2006/relationships/image" Target="../media/image64.wmf"/><Relationship Id="rId10" Type="http://schemas.openxmlformats.org/officeDocument/2006/relationships/oleObject" Target="../embeddings/oleObject57.bin"/><Relationship Id="rId4" Type="http://schemas.openxmlformats.org/officeDocument/2006/relationships/oleObject" Target="../embeddings/oleObject54.bin"/><Relationship Id="rId9" Type="http://schemas.openxmlformats.org/officeDocument/2006/relationships/image" Target="../media/image75.wmf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2.bin"/><Relationship Id="rId13" Type="http://schemas.openxmlformats.org/officeDocument/2006/relationships/image" Target="../media/image77.wmf"/><Relationship Id="rId3" Type="http://schemas.openxmlformats.org/officeDocument/2006/relationships/image" Target="../media/image63.wmf"/><Relationship Id="rId7" Type="http://schemas.openxmlformats.org/officeDocument/2006/relationships/image" Target="../media/image66.wmf"/><Relationship Id="rId12" Type="http://schemas.openxmlformats.org/officeDocument/2006/relationships/oleObject" Target="../embeddings/oleObject64.bin"/><Relationship Id="rId2" Type="http://schemas.openxmlformats.org/officeDocument/2006/relationships/oleObject" Target="../embeddings/oleObject59.bin"/><Relationship Id="rId1" Type="http://schemas.openxmlformats.org/officeDocument/2006/relationships/slideLayout" Target="../slideLayouts/slideLayout4.xml"/><Relationship Id="rId6" Type="http://schemas.openxmlformats.org/officeDocument/2006/relationships/oleObject" Target="../embeddings/oleObject61.bin"/><Relationship Id="rId11" Type="http://schemas.openxmlformats.org/officeDocument/2006/relationships/image" Target="../media/image76.wmf"/><Relationship Id="rId5" Type="http://schemas.openxmlformats.org/officeDocument/2006/relationships/image" Target="../media/image64.wmf"/><Relationship Id="rId10" Type="http://schemas.openxmlformats.org/officeDocument/2006/relationships/oleObject" Target="../embeddings/oleObject63.bin"/><Relationship Id="rId4" Type="http://schemas.openxmlformats.org/officeDocument/2006/relationships/oleObject" Target="../embeddings/oleObject60.bin"/><Relationship Id="rId9" Type="http://schemas.openxmlformats.org/officeDocument/2006/relationships/image" Target="../media/image75.wmf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6.png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7132" name="Picture 1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484784"/>
            <a:ext cx="9144000" cy="364331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</p:pic>
      <p:sp>
        <p:nvSpPr>
          <p:cNvPr id="18435" name="WordArt 5"/>
          <p:cNvSpPr>
            <a:spLocks noChangeArrowheads="1" noChangeShapeType="1" noTextEdit="1"/>
          </p:cNvSpPr>
          <p:nvPr/>
        </p:nvSpPr>
        <p:spPr bwMode="auto">
          <a:xfrm>
            <a:off x="295275" y="-357188"/>
            <a:ext cx="7920038" cy="4143376"/>
          </a:xfrm>
          <a:prstGeom prst="rect">
            <a:avLst/>
          </a:prstGeom>
        </p:spPr>
        <p:txBody>
          <a:bodyPr wrap="none" fromWordArt="1">
            <a:prstTxWarp prst="textSlantUp">
              <a:avLst>
                <a:gd name="adj" fmla="val 32056"/>
              </a:avLst>
            </a:prstTxWarp>
          </a:bodyPr>
          <a:lstStyle/>
          <a:p>
            <a:pPr algn="ctr"/>
            <a:r>
              <a:rPr lang="en-IN" sz="3600" b="1" kern="10" dirty="0">
                <a:ln w="9525">
                  <a:solidFill>
                    <a:srgbClr val="CC99FF"/>
                  </a:solidFill>
                  <a:round/>
                  <a:headEnd type="none" w="sm" len="sm"/>
                  <a:tailEnd type="none" w="sm" len="sm"/>
                </a:ln>
                <a:solidFill>
                  <a:srgbClr val="FF0000"/>
                </a:solidFill>
                <a:latin typeface="Calibri"/>
              </a:rPr>
              <a:t>8051</a:t>
            </a:r>
          </a:p>
          <a:p>
            <a:pPr algn="ctr"/>
            <a:r>
              <a:rPr lang="en-IN" sz="3600" b="1" kern="10" dirty="0">
                <a:ln w="9525">
                  <a:solidFill>
                    <a:srgbClr val="CC99FF"/>
                  </a:solidFill>
                  <a:round/>
                  <a:headEnd type="none" w="sm" len="sm"/>
                  <a:tailEnd type="none" w="sm" len="sm"/>
                </a:ln>
                <a:solidFill>
                  <a:srgbClr val="FF0000"/>
                </a:solidFill>
                <a:latin typeface="Calibri"/>
              </a:rPr>
              <a:t>Microcontroller</a:t>
            </a:r>
          </a:p>
          <a:p>
            <a:pPr algn="ctr"/>
            <a:endParaRPr lang="en-IN" sz="3600" b="1" kern="10" dirty="0">
              <a:ln w="9525">
                <a:solidFill>
                  <a:srgbClr val="CC99FF"/>
                </a:solidFill>
                <a:round/>
                <a:headEnd type="none" w="sm" len="sm"/>
                <a:tailEnd type="none" w="sm" len="sm"/>
              </a:ln>
              <a:solidFill>
                <a:srgbClr val="FF0000"/>
              </a:solidFill>
              <a:latin typeface="Calibri"/>
            </a:endParaRP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1095375" y="5143500"/>
            <a:ext cx="6477000" cy="17526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42900" indent="-342900" algn="r">
              <a:spcBef>
                <a:spcPct val="20000"/>
              </a:spcBef>
              <a:defRPr/>
            </a:pPr>
            <a:endParaRPr lang="en-US" sz="3200" b="1" kern="0" dirty="0">
              <a:solidFill>
                <a:schemeClr val="tx1"/>
              </a:solidFill>
              <a:latin typeface="+mn-lt"/>
              <a:cs typeface="+mn-cs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17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8051 Microcontroller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07703D2-2CD9-4375-ADBC-8FD9485A281C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pic>
        <p:nvPicPr>
          <p:cNvPr id="176130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42910" y="1714488"/>
            <a:ext cx="7143769" cy="4071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/>
  </p:transition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>
                <a:ea typeface="Calibri" pitchFamily="34" charset="0"/>
              </a:rPr>
              <a:t>What events can trigger Interrupts?</a:t>
            </a:r>
          </a:p>
        </p:txBody>
      </p:sp>
      <p:sp>
        <p:nvSpPr>
          <p:cNvPr id="104451" name="Content Placeholder 5"/>
          <p:cNvSpPr>
            <a:spLocks noGrp="1"/>
          </p:cNvSpPr>
          <p:nvPr>
            <p:ph idx="1"/>
          </p:nvPr>
        </p:nvSpPr>
        <p:spPr>
          <a:xfrm>
            <a:off x="173038" y="1285875"/>
            <a:ext cx="8786812" cy="5143500"/>
          </a:xfrm>
        </p:spPr>
        <p:txBody>
          <a:bodyPr/>
          <a:lstStyle/>
          <a:p>
            <a:pPr algn="just" eaLnBrk="1" hangingPunct="1">
              <a:lnSpc>
                <a:spcPct val="90000"/>
              </a:lnSpc>
            </a:pPr>
            <a:r>
              <a:rPr lang="en-US">
                <a:ea typeface="Calibri" pitchFamily="34" charset="0"/>
              </a:rPr>
              <a:t>We can configure the 8051 so that any of the following events will cause an interrupt: </a:t>
            </a:r>
          </a:p>
          <a:p>
            <a:pPr algn="just" eaLnBrk="1" hangingPunct="1">
              <a:lnSpc>
                <a:spcPct val="90000"/>
              </a:lnSpc>
            </a:pPr>
            <a:endParaRPr lang="en-US">
              <a:ea typeface="Calibri" pitchFamily="34" charset="0"/>
            </a:endParaRPr>
          </a:p>
          <a:p>
            <a:pPr lvl="1" algn="just" eaLnBrk="1" hangingPunct="1">
              <a:lnSpc>
                <a:spcPct val="90000"/>
              </a:lnSpc>
            </a:pPr>
            <a:r>
              <a:rPr lang="en-US">
                <a:solidFill>
                  <a:srgbClr val="CC99FF"/>
                </a:solidFill>
                <a:ea typeface="Calibri" pitchFamily="34" charset="0"/>
              </a:rPr>
              <a:t>Timer 0 Overflow. </a:t>
            </a:r>
          </a:p>
          <a:p>
            <a:pPr lvl="1" algn="just" eaLnBrk="1" hangingPunct="1">
              <a:lnSpc>
                <a:spcPct val="90000"/>
              </a:lnSpc>
            </a:pPr>
            <a:r>
              <a:rPr lang="en-US">
                <a:solidFill>
                  <a:srgbClr val="CC99FF"/>
                </a:solidFill>
                <a:ea typeface="Calibri" pitchFamily="34" charset="0"/>
              </a:rPr>
              <a:t>Timer 1 Overflow. </a:t>
            </a:r>
          </a:p>
          <a:p>
            <a:pPr lvl="1" algn="just" eaLnBrk="1" hangingPunct="1">
              <a:lnSpc>
                <a:spcPct val="90000"/>
              </a:lnSpc>
            </a:pPr>
            <a:r>
              <a:rPr lang="en-US">
                <a:solidFill>
                  <a:srgbClr val="CC99FF"/>
                </a:solidFill>
                <a:ea typeface="Calibri" pitchFamily="34" charset="0"/>
              </a:rPr>
              <a:t>Reception/Transmission of Serial Character.</a:t>
            </a:r>
          </a:p>
          <a:p>
            <a:pPr lvl="1" algn="just" eaLnBrk="1" hangingPunct="1">
              <a:lnSpc>
                <a:spcPct val="90000"/>
              </a:lnSpc>
            </a:pPr>
            <a:r>
              <a:rPr lang="en-US">
                <a:solidFill>
                  <a:srgbClr val="CC99FF"/>
                </a:solidFill>
                <a:ea typeface="Calibri" pitchFamily="34" charset="0"/>
              </a:rPr>
              <a:t>External Event 0. </a:t>
            </a:r>
          </a:p>
          <a:p>
            <a:pPr lvl="1" algn="just" eaLnBrk="1" hangingPunct="1">
              <a:lnSpc>
                <a:spcPct val="90000"/>
              </a:lnSpc>
            </a:pPr>
            <a:r>
              <a:rPr lang="en-US">
                <a:solidFill>
                  <a:srgbClr val="CC99FF"/>
                </a:solidFill>
                <a:ea typeface="Calibri" pitchFamily="34" charset="0"/>
              </a:rPr>
              <a:t>External Event 1.</a:t>
            </a:r>
            <a:r>
              <a:rPr lang="en-US" sz="2800">
                <a:solidFill>
                  <a:srgbClr val="CC99FF"/>
                </a:solidFill>
                <a:ea typeface="Calibri" pitchFamily="34" charset="0"/>
              </a:rPr>
              <a:t> </a:t>
            </a:r>
          </a:p>
          <a:p>
            <a:pPr lvl="1" algn="just" eaLnBrk="1" hangingPunct="1">
              <a:lnSpc>
                <a:spcPct val="90000"/>
              </a:lnSpc>
              <a:buFontTx/>
              <a:buNone/>
            </a:pPr>
            <a:endParaRPr lang="en-US" sz="2000">
              <a:ea typeface="Calibri" pitchFamily="34" charset="0"/>
            </a:endParaRPr>
          </a:p>
          <a:p>
            <a:pPr algn="just" eaLnBrk="1" hangingPunct="1">
              <a:lnSpc>
                <a:spcPct val="90000"/>
              </a:lnSpc>
            </a:pPr>
            <a:r>
              <a:rPr lang="en-US">
                <a:ea typeface="Calibri" pitchFamily="34" charset="0"/>
              </a:rPr>
              <a:t>We can configure the 8051 so that when Timer 0 Overflows or when a character is sent/received, the appropriate interrupt handler routines are called.</a:t>
            </a:r>
            <a:r>
              <a:rPr lang="en-US" sz="3200">
                <a:ea typeface="Calibri" pitchFamily="34" charset="0"/>
              </a:rPr>
              <a:t> </a:t>
            </a:r>
          </a:p>
          <a:p>
            <a:pPr algn="just" eaLnBrk="1" hangingPunct="1"/>
            <a:endParaRPr lang="en-US" sz="3200">
              <a:ea typeface="Calibri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8051 Microcontroller</a:t>
            </a:r>
            <a:endParaRPr lang="en-US" dirty="0"/>
          </a:p>
        </p:txBody>
      </p:sp>
      <p:sp>
        <p:nvSpPr>
          <p:cNvPr id="104453" name="Footer Placeholder 3"/>
          <p:cNvSpPr>
            <a:spLocks noGrp="1"/>
          </p:cNvSpPr>
          <p:nvPr>
            <p:ph type="ftr" sz="quarter" idx="4294967295"/>
          </p:nvPr>
        </p:nvSpPr>
        <p:spPr bwMode="auto">
          <a:xfrm>
            <a:off x="2767013" y="6572250"/>
            <a:ext cx="3519487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/>
              <a:t>Suresh.P.Nair , HOD - ECE , RCET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38DF53B-EF7B-4815-9A5A-9E95E52631B1}" type="slidenum">
              <a:rPr lang="en-US"/>
              <a:pPr>
                <a:defRPr/>
              </a:pPr>
              <a:t>100</a:t>
            </a:fld>
            <a:endParaRPr lang="en-US"/>
          </a:p>
        </p:txBody>
      </p:sp>
    </p:spTree>
  </p:cSld>
  <p:clrMapOvr>
    <a:masterClrMapping/>
  </p:clrMapOvr>
  <p:transition>
    <p:fade/>
  </p:transition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Title 7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>
                <a:ea typeface="Calibri" pitchFamily="34" charset="0"/>
              </a:rPr>
              <a:t>8051 Interrupt Vectors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8051 Microcontroller</a:t>
            </a:r>
            <a:endParaRPr lang="en-US" dirty="0"/>
          </a:p>
        </p:txBody>
      </p:sp>
      <p:sp>
        <p:nvSpPr>
          <p:cNvPr id="105476" name="Footer Placeholder 5"/>
          <p:cNvSpPr>
            <a:spLocks noGrp="1"/>
          </p:cNvSpPr>
          <p:nvPr>
            <p:ph type="ftr" sz="quarter" idx="4294967295"/>
          </p:nvPr>
        </p:nvSpPr>
        <p:spPr bwMode="auto">
          <a:xfrm>
            <a:off x="2767013" y="6572250"/>
            <a:ext cx="3519487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/>
              <a:t>Suresh.P.Nair , HOD - ECE , RCET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E61D1ED-4D59-492F-8AB5-89D5C35A396B}" type="slidenum">
              <a:rPr lang="en-US"/>
              <a:pPr>
                <a:defRPr/>
              </a:pPr>
              <a:t>101</a:t>
            </a:fld>
            <a:endParaRPr lang="en-US"/>
          </a:p>
        </p:txBody>
      </p:sp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5750" y="1500188"/>
            <a:ext cx="8547100" cy="3786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>
                <a:ea typeface="Calibri" pitchFamily="34" charset="0"/>
              </a:rPr>
              <a:t>8051 Interrupt related Registers</a:t>
            </a:r>
          </a:p>
        </p:txBody>
      </p:sp>
      <p:sp>
        <p:nvSpPr>
          <p:cNvPr id="106499" name="Content Placeholder 5"/>
          <p:cNvSpPr>
            <a:spLocks noGrp="1"/>
          </p:cNvSpPr>
          <p:nvPr>
            <p:ph idx="1"/>
          </p:nvPr>
        </p:nvSpPr>
        <p:spPr>
          <a:xfrm>
            <a:off x="173038" y="1214438"/>
            <a:ext cx="8786812" cy="5143500"/>
          </a:xfrm>
        </p:spPr>
        <p:txBody>
          <a:bodyPr/>
          <a:lstStyle/>
          <a:p>
            <a:pPr algn="just" eaLnBrk="1" hangingPunct="1">
              <a:spcBef>
                <a:spcPct val="0"/>
              </a:spcBef>
              <a:spcAft>
                <a:spcPts val="1800"/>
              </a:spcAft>
            </a:pPr>
            <a:r>
              <a:rPr lang="en-US" b="1">
                <a:ea typeface="Calibri" pitchFamily="34" charset="0"/>
              </a:rPr>
              <a:t>The various registers associated with the use of interrupts are: </a:t>
            </a:r>
          </a:p>
          <a:p>
            <a:pPr lvl="1" algn="just" eaLnBrk="1" hangingPunct="1"/>
            <a:r>
              <a:rPr lang="en-US" sz="2800" b="1">
                <a:solidFill>
                  <a:srgbClr val="CC99FF"/>
                </a:solidFill>
                <a:ea typeface="Calibri" pitchFamily="34" charset="0"/>
              </a:rPr>
              <a:t>TCON - </a:t>
            </a:r>
            <a:r>
              <a:rPr lang="en-US" sz="2800" b="1">
                <a:solidFill>
                  <a:srgbClr val="00B0F0"/>
                </a:solidFill>
                <a:ea typeface="Calibri" pitchFamily="34" charset="0"/>
              </a:rPr>
              <a:t>Edge and Type bits for External Interrupts 0/1 </a:t>
            </a:r>
          </a:p>
          <a:p>
            <a:pPr algn="just" eaLnBrk="1" hangingPunct="1"/>
            <a:endParaRPr lang="en-US" sz="3200" b="1">
              <a:solidFill>
                <a:srgbClr val="CC99FF"/>
              </a:solidFill>
              <a:ea typeface="Calibri" pitchFamily="34" charset="0"/>
            </a:endParaRPr>
          </a:p>
          <a:p>
            <a:pPr lvl="1" algn="just" eaLnBrk="1" hangingPunct="1"/>
            <a:r>
              <a:rPr lang="en-US" sz="2800" b="1">
                <a:solidFill>
                  <a:srgbClr val="CC99FF"/>
                </a:solidFill>
                <a:ea typeface="Calibri" pitchFamily="34" charset="0"/>
              </a:rPr>
              <a:t>SCON - </a:t>
            </a:r>
            <a:r>
              <a:rPr lang="en-US" sz="2800" b="1">
                <a:solidFill>
                  <a:srgbClr val="00B0F0"/>
                </a:solidFill>
                <a:ea typeface="Calibri" pitchFamily="34" charset="0"/>
              </a:rPr>
              <a:t>RI and TI interrupt flags for RS232 </a:t>
            </a:r>
          </a:p>
          <a:p>
            <a:pPr algn="just" eaLnBrk="1" hangingPunct="1"/>
            <a:endParaRPr lang="en-US" sz="3200" b="1">
              <a:solidFill>
                <a:srgbClr val="CC99FF"/>
              </a:solidFill>
              <a:ea typeface="Calibri" pitchFamily="34" charset="0"/>
            </a:endParaRPr>
          </a:p>
          <a:p>
            <a:pPr lvl="1" algn="just" eaLnBrk="1" hangingPunct="1"/>
            <a:r>
              <a:rPr lang="en-US" sz="2800" b="1">
                <a:solidFill>
                  <a:srgbClr val="CC99FF"/>
                </a:solidFill>
                <a:ea typeface="Calibri" pitchFamily="34" charset="0"/>
              </a:rPr>
              <a:t>IE -</a:t>
            </a:r>
            <a:r>
              <a:rPr lang="en-US" sz="2800" b="1">
                <a:solidFill>
                  <a:srgbClr val="00B0F0"/>
                </a:solidFill>
                <a:ea typeface="Calibri" pitchFamily="34" charset="0"/>
              </a:rPr>
              <a:t> Enable interrupt sources </a:t>
            </a:r>
          </a:p>
          <a:p>
            <a:pPr algn="just" eaLnBrk="1" hangingPunct="1"/>
            <a:endParaRPr lang="en-US" sz="3200" b="1">
              <a:solidFill>
                <a:srgbClr val="CC99FF"/>
              </a:solidFill>
              <a:ea typeface="Calibri" pitchFamily="34" charset="0"/>
            </a:endParaRPr>
          </a:p>
          <a:p>
            <a:pPr lvl="1" algn="just" eaLnBrk="1" hangingPunct="1"/>
            <a:r>
              <a:rPr lang="en-US" sz="2800" b="1">
                <a:solidFill>
                  <a:srgbClr val="CC99FF"/>
                </a:solidFill>
                <a:ea typeface="Calibri" pitchFamily="34" charset="0"/>
              </a:rPr>
              <a:t>IP - </a:t>
            </a:r>
            <a:r>
              <a:rPr lang="en-US" sz="2800" b="1">
                <a:solidFill>
                  <a:srgbClr val="00B0F0"/>
                </a:solidFill>
                <a:ea typeface="Calibri" pitchFamily="34" charset="0"/>
              </a:rPr>
              <a:t>Specify priority of interrupts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8051 Microcontroller</a:t>
            </a:r>
            <a:endParaRPr lang="en-US" dirty="0"/>
          </a:p>
        </p:txBody>
      </p:sp>
      <p:sp>
        <p:nvSpPr>
          <p:cNvPr id="106501" name="Footer Placeholder 3"/>
          <p:cNvSpPr>
            <a:spLocks noGrp="1"/>
          </p:cNvSpPr>
          <p:nvPr>
            <p:ph type="ftr" sz="quarter" idx="4294967295"/>
          </p:nvPr>
        </p:nvSpPr>
        <p:spPr bwMode="auto">
          <a:xfrm>
            <a:off x="2767013" y="6572250"/>
            <a:ext cx="3519487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/>
              <a:t>Suresh.P.Nair , HOD - ECE , RCET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C56E101-3374-4210-A6E8-694114E47286}" type="slidenum">
              <a:rPr lang="en-US"/>
              <a:pPr>
                <a:defRPr/>
              </a:pPr>
              <a:t>102</a:t>
            </a:fld>
            <a:endParaRPr lang="en-US"/>
          </a:p>
        </p:txBody>
      </p:sp>
    </p:spTree>
  </p:cSld>
  <p:clrMapOvr>
    <a:masterClrMapping/>
  </p:clrMapOvr>
  <p:transition>
    <p:fade/>
  </p:transition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Title 5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>
                <a:ea typeface="Calibri" pitchFamily="34" charset="0"/>
              </a:rPr>
              <a:t>Enabling and Disabling an Interrupt</a:t>
            </a:r>
          </a:p>
        </p:txBody>
      </p:sp>
      <p:sp>
        <p:nvSpPr>
          <p:cNvPr id="107523" name="Content Placeholder 6"/>
          <p:cNvSpPr>
            <a:spLocks noGrp="1"/>
          </p:cNvSpPr>
          <p:nvPr>
            <p:ph idx="1"/>
          </p:nvPr>
        </p:nvSpPr>
        <p:spPr>
          <a:xfrm>
            <a:off x="173038" y="1214438"/>
            <a:ext cx="8786812" cy="5143500"/>
          </a:xfrm>
        </p:spPr>
        <p:txBody>
          <a:bodyPr/>
          <a:lstStyle/>
          <a:p>
            <a:pPr algn="just" eaLnBrk="1" hangingPunct="1"/>
            <a:r>
              <a:rPr lang="en-US">
                <a:ea typeface="Calibri" pitchFamily="34" charset="0"/>
              </a:rPr>
              <a:t>Upon </a:t>
            </a:r>
            <a:r>
              <a:rPr lang="en-US" b="1">
                <a:solidFill>
                  <a:srgbClr val="00B0F0"/>
                </a:solidFill>
                <a:ea typeface="Calibri" pitchFamily="34" charset="0"/>
              </a:rPr>
              <a:t>reset</a:t>
            </a:r>
            <a:r>
              <a:rPr lang="en-US">
                <a:ea typeface="Calibri" pitchFamily="34" charset="0"/>
              </a:rPr>
              <a:t>, all interrupts are </a:t>
            </a:r>
            <a:r>
              <a:rPr lang="en-US" b="1">
                <a:solidFill>
                  <a:srgbClr val="00B0F0"/>
                </a:solidFill>
                <a:ea typeface="Calibri" pitchFamily="34" charset="0"/>
              </a:rPr>
              <a:t>disabled (masked), </a:t>
            </a:r>
            <a:r>
              <a:rPr lang="en-US">
                <a:ea typeface="Calibri" pitchFamily="34" charset="0"/>
              </a:rPr>
              <a:t>meaning that none will be responded to by the microcontroller if they are activated.</a:t>
            </a:r>
          </a:p>
          <a:p>
            <a:pPr algn="just" eaLnBrk="1" hangingPunct="1"/>
            <a:endParaRPr lang="en-US">
              <a:ea typeface="Calibri" pitchFamily="34" charset="0"/>
            </a:endParaRPr>
          </a:p>
          <a:p>
            <a:pPr algn="just" eaLnBrk="1" hangingPunct="1"/>
            <a:r>
              <a:rPr lang="en-US">
                <a:ea typeface="Calibri" pitchFamily="34" charset="0"/>
              </a:rPr>
              <a:t>The interrupts must be </a:t>
            </a:r>
            <a:r>
              <a:rPr lang="en-US" b="1">
                <a:solidFill>
                  <a:srgbClr val="00B0F0"/>
                </a:solidFill>
                <a:ea typeface="Calibri" pitchFamily="34" charset="0"/>
              </a:rPr>
              <a:t>enabled </a:t>
            </a:r>
            <a:r>
              <a:rPr lang="en-US">
                <a:ea typeface="Calibri" pitchFamily="34" charset="0"/>
              </a:rPr>
              <a:t>by software in order for the microcontroller to respond to them.</a:t>
            </a:r>
          </a:p>
          <a:p>
            <a:pPr algn="just" eaLnBrk="1" hangingPunct="1"/>
            <a:endParaRPr lang="en-US">
              <a:ea typeface="Calibri" pitchFamily="34" charset="0"/>
            </a:endParaRPr>
          </a:p>
          <a:p>
            <a:pPr algn="just" eaLnBrk="1" hangingPunct="1"/>
            <a:r>
              <a:rPr lang="en-US">
                <a:ea typeface="Calibri" pitchFamily="34" charset="0"/>
              </a:rPr>
              <a:t>There is a register called </a:t>
            </a:r>
            <a:r>
              <a:rPr lang="en-US" b="1">
                <a:solidFill>
                  <a:srgbClr val="00B0F0"/>
                </a:solidFill>
                <a:ea typeface="Calibri" pitchFamily="34" charset="0"/>
              </a:rPr>
              <a:t>IE (interrupt enable) </a:t>
            </a:r>
            <a:r>
              <a:rPr lang="en-US">
                <a:ea typeface="Calibri" pitchFamily="34" charset="0"/>
              </a:rPr>
              <a:t>that is responsible for enabling (unmasking) and disabling (masking) the interrupts.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8051 Microcontroller</a:t>
            </a:r>
            <a:endParaRPr lang="en-US" dirty="0"/>
          </a:p>
        </p:txBody>
      </p:sp>
      <p:sp>
        <p:nvSpPr>
          <p:cNvPr id="107525" name="Footer Placeholder 3"/>
          <p:cNvSpPr>
            <a:spLocks noGrp="1"/>
          </p:cNvSpPr>
          <p:nvPr>
            <p:ph type="ftr" sz="quarter" idx="4294967295"/>
          </p:nvPr>
        </p:nvSpPr>
        <p:spPr bwMode="auto">
          <a:xfrm>
            <a:off x="2767013" y="6572250"/>
            <a:ext cx="3519487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/>
              <a:t>Suresh.P.Nair , HOD - ECE , RCET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0026952-786E-4A66-8B54-EFC6BBC0C617}" type="slidenum">
              <a:rPr lang="en-US"/>
              <a:pPr>
                <a:defRPr/>
              </a:pPr>
              <a:t>103</a:t>
            </a:fld>
            <a:endParaRPr lang="en-US"/>
          </a:p>
        </p:txBody>
      </p:sp>
    </p:spTree>
  </p:cSld>
  <p:clrMapOvr>
    <a:masterClrMapping/>
  </p:clrMapOvr>
  <p:transition>
    <p:fade/>
  </p:transition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Title 4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>
                <a:ea typeface="Calibri" pitchFamily="34" charset="0"/>
              </a:rPr>
              <a:t>Interrupt Enable (IE) Register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8051 Microcontroller</a:t>
            </a:r>
            <a:endParaRPr lang="en-US" dirty="0"/>
          </a:p>
        </p:txBody>
      </p:sp>
      <p:sp>
        <p:nvSpPr>
          <p:cNvPr id="108548" name="Footer Placeholder 2"/>
          <p:cNvSpPr>
            <a:spLocks noGrp="1"/>
          </p:cNvSpPr>
          <p:nvPr>
            <p:ph type="ftr" sz="quarter" idx="4294967295"/>
          </p:nvPr>
        </p:nvSpPr>
        <p:spPr bwMode="auto">
          <a:xfrm>
            <a:off x="2767013" y="6572250"/>
            <a:ext cx="3519487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/>
              <a:t>Suresh.P.Nair , HOD - ECE , RCET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8119327-825F-4E8F-8DD4-A18D574E25CC}" type="slidenum">
              <a:rPr lang="en-US"/>
              <a:pPr>
                <a:defRPr/>
              </a:pPr>
              <a:t>104</a:t>
            </a:fld>
            <a:endParaRPr lang="en-US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11413" y="1214438"/>
            <a:ext cx="4608512" cy="1455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4"/>
          <p:cNvSpPr txBox="1">
            <a:spLocks noRot="1" noChangeArrowheads="1"/>
          </p:cNvSpPr>
          <p:nvPr/>
        </p:nvSpPr>
        <p:spPr>
          <a:xfrm>
            <a:off x="2071688" y="2768600"/>
            <a:ext cx="6858000" cy="3101975"/>
          </a:xfrm>
          <a:prstGeom prst="rect">
            <a:avLst/>
          </a:prstGeom>
        </p:spPr>
        <p:txBody>
          <a:bodyPr/>
          <a:lstStyle/>
          <a:p>
            <a:pPr marL="342900" indent="-342900">
              <a:lnSpc>
                <a:spcPct val="80000"/>
              </a:lnSpc>
              <a:spcBef>
                <a:spcPts val="0"/>
              </a:spcBef>
              <a:spcAft>
                <a:spcPts val="1800"/>
              </a:spcAft>
              <a:buFontTx/>
              <a:buChar char="•"/>
              <a:defRPr/>
            </a:pPr>
            <a:r>
              <a:rPr lang="en-US" sz="2400" b="1" kern="0" dirty="0">
                <a:solidFill>
                  <a:srgbClr val="00B0F0"/>
                </a:solidFill>
                <a:latin typeface="Calibri" pitchFamily="34" charset="0"/>
                <a:cs typeface="Calibri" pitchFamily="34" charset="0"/>
              </a:rPr>
              <a:t>EA   : Global enable/disable.</a:t>
            </a:r>
          </a:p>
          <a:p>
            <a:pPr marL="342900" indent="-342900">
              <a:lnSpc>
                <a:spcPct val="80000"/>
              </a:lnSpc>
              <a:spcBef>
                <a:spcPts val="0"/>
              </a:spcBef>
              <a:spcAft>
                <a:spcPts val="1800"/>
              </a:spcAft>
              <a:buFontTx/>
              <a:buChar char="•"/>
              <a:defRPr/>
            </a:pPr>
            <a:r>
              <a:rPr lang="en-US" sz="2400" b="1" kern="0" dirty="0">
                <a:solidFill>
                  <a:srgbClr val="00B0F0"/>
                </a:solidFill>
                <a:latin typeface="Calibri" pitchFamily="34" charset="0"/>
                <a:cs typeface="Calibri" pitchFamily="34" charset="0"/>
              </a:rPr>
              <a:t>---    : Reserved for additional interrupt hardware.</a:t>
            </a:r>
          </a:p>
          <a:p>
            <a:pPr marL="342900" indent="-342900">
              <a:lnSpc>
                <a:spcPct val="80000"/>
              </a:lnSpc>
              <a:spcBef>
                <a:spcPts val="0"/>
              </a:spcBef>
              <a:spcAft>
                <a:spcPts val="1800"/>
              </a:spcAft>
              <a:buFontTx/>
              <a:buChar char="•"/>
              <a:defRPr/>
            </a:pPr>
            <a:r>
              <a:rPr lang="en-US" sz="2400" b="1" kern="0" dirty="0">
                <a:solidFill>
                  <a:srgbClr val="00B0F0"/>
                </a:solidFill>
                <a:latin typeface="Calibri" pitchFamily="34" charset="0"/>
                <a:cs typeface="Calibri" pitchFamily="34" charset="0"/>
              </a:rPr>
              <a:t>ES   : Enable Serial port interrupt.</a:t>
            </a:r>
          </a:p>
          <a:p>
            <a:pPr marL="342900" indent="-342900">
              <a:lnSpc>
                <a:spcPct val="80000"/>
              </a:lnSpc>
              <a:spcBef>
                <a:spcPts val="0"/>
              </a:spcBef>
              <a:spcAft>
                <a:spcPts val="1800"/>
              </a:spcAft>
              <a:buFontTx/>
              <a:buChar char="•"/>
              <a:defRPr/>
            </a:pPr>
            <a:r>
              <a:rPr lang="en-US" sz="2400" b="1" kern="0" dirty="0">
                <a:solidFill>
                  <a:srgbClr val="00B0F0"/>
                </a:solidFill>
                <a:latin typeface="Calibri" pitchFamily="34" charset="0"/>
                <a:cs typeface="Calibri" pitchFamily="34" charset="0"/>
              </a:rPr>
              <a:t>ET1 : Enable Timer 1 control bit.</a:t>
            </a:r>
          </a:p>
          <a:p>
            <a:pPr marL="342900" indent="-342900">
              <a:lnSpc>
                <a:spcPct val="80000"/>
              </a:lnSpc>
              <a:spcBef>
                <a:spcPts val="0"/>
              </a:spcBef>
              <a:spcAft>
                <a:spcPts val="1800"/>
              </a:spcAft>
              <a:buFontTx/>
              <a:buChar char="•"/>
              <a:defRPr/>
            </a:pPr>
            <a:r>
              <a:rPr lang="en-US" sz="2400" b="1" kern="0" dirty="0">
                <a:solidFill>
                  <a:srgbClr val="00B0F0"/>
                </a:solidFill>
                <a:latin typeface="Calibri" pitchFamily="34" charset="0"/>
                <a:cs typeface="Calibri" pitchFamily="34" charset="0"/>
              </a:rPr>
              <a:t>EX1 : Enable External 1 interrupt.</a:t>
            </a:r>
          </a:p>
          <a:p>
            <a:pPr marL="342900" indent="-342900">
              <a:lnSpc>
                <a:spcPct val="80000"/>
              </a:lnSpc>
              <a:spcBef>
                <a:spcPts val="0"/>
              </a:spcBef>
              <a:spcAft>
                <a:spcPts val="1800"/>
              </a:spcAft>
              <a:buFontTx/>
              <a:buChar char="•"/>
              <a:defRPr/>
            </a:pPr>
            <a:r>
              <a:rPr lang="en-US" sz="2400" b="1" kern="0" dirty="0">
                <a:solidFill>
                  <a:srgbClr val="00B0F0"/>
                </a:solidFill>
                <a:latin typeface="Calibri" pitchFamily="34" charset="0"/>
                <a:cs typeface="Calibri" pitchFamily="34" charset="0"/>
              </a:rPr>
              <a:t>ET0 : Enable Timer 0 control bit. </a:t>
            </a:r>
          </a:p>
          <a:p>
            <a:pPr marL="342900" indent="-342900">
              <a:lnSpc>
                <a:spcPct val="80000"/>
              </a:lnSpc>
              <a:spcBef>
                <a:spcPts val="0"/>
              </a:spcBef>
              <a:spcAft>
                <a:spcPts val="1800"/>
              </a:spcAft>
              <a:buFontTx/>
              <a:buChar char="•"/>
              <a:defRPr/>
            </a:pPr>
            <a:r>
              <a:rPr lang="en-US" sz="2400" b="1" kern="0" dirty="0">
                <a:solidFill>
                  <a:srgbClr val="00B0F0"/>
                </a:solidFill>
                <a:latin typeface="Calibri" pitchFamily="34" charset="0"/>
                <a:cs typeface="Calibri" pitchFamily="34" charset="0"/>
              </a:rPr>
              <a:t>EX0 : Enable External 0 interrupt.</a:t>
            </a:r>
          </a:p>
        </p:txBody>
      </p:sp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179388" y="3214688"/>
            <a:ext cx="1800225" cy="2305050"/>
          </a:xfrm>
          <a:prstGeom prst="rect">
            <a:avLst/>
          </a:prstGeom>
          <a:solidFill>
            <a:srgbClr val="FFFFFF"/>
          </a:solidFill>
          <a:ln w="12700">
            <a:solidFill>
              <a:srgbClr val="FFFFFF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b="1" kern="0" dirty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rPr>
              <a:t>MOV IE,#08h</a:t>
            </a:r>
            <a:br>
              <a:rPr lang="en-US" sz="1800" kern="0" dirty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rPr>
            </a:br>
            <a:r>
              <a:rPr lang="en-US" sz="1800" kern="0" dirty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rPr>
              <a:t>or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b="1" kern="0" dirty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rPr>
              <a:t>SETB ET1</a:t>
            </a:r>
            <a:r>
              <a:rPr lang="en-US" sz="1800" kern="0" dirty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rPr>
              <a:t> </a:t>
            </a:r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3563938" y="1643063"/>
            <a:ext cx="503237" cy="576262"/>
          </a:xfrm>
          <a:prstGeom prst="rect">
            <a:avLst/>
          </a:prstGeom>
          <a:solidFill>
            <a:srgbClr val="66FFFF"/>
          </a:solidFill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/>
            <a:r>
              <a:rPr lang="en-US"/>
              <a:t>--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 animBg="1"/>
      <p:bldP spid="13" grpId="0" animBg="1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Title 5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>
                <a:ea typeface="Calibri" pitchFamily="34" charset="0"/>
              </a:rPr>
              <a:t>Enabling and Disabling an Interrupt</a:t>
            </a:r>
          </a:p>
        </p:txBody>
      </p:sp>
      <p:sp>
        <p:nvSpPr>
          <p:cNvPr id="109571" name="Content Placeholder 6"/>
          <p:cNvSpPr>
            <a:spLocks noGrp="1"/>
          </p:cNvSpPr>
          <p:nvPr>
            <p:ph idx="1"/>
          </p:nvPr>
        </p:nvSpPr>
        <p:spPr>
          <a:xfrm>
            <a:off x="173038" y="1000125"/>
            <a:ext cx="8786812" cy="5572125"/>
          </a:xfrm>
        </p:spPr>
        <p:txBody>
          <a:bodyPr/>
          <a:lstStyle/>
          <a:p>
            <a:pPr algn="just" eaLnBrk="1" hangingPunct="1">
              <a:spcBef>
                <a:spcPct val="0"/>
              </a:spcBef>
              <a:spcAft>
                <a:spcPts val="1200"/>
              </a:spcAft>
            </a:pPr>
            <a:r>
              <a:rPr lang="en-US" sz="2400" b="1">
                <a:solidFill>
                  <a:srgbClr val="00B0F0"/>
                </a:solidFill>
                <a:ea typeface="Calibri" pitchFamily="34" charset="0"/>
              </a:rPr>
              <a:t>Example: </a:t>
            </a:r>
            <a:r>
              <a:rPr lang="en-US" sz="2400">
                <a:ea typeface="Calibri" pitchFamily="34" charset="0"/>
              </a:rPr>
              <a:t>Show the instructions to </a:t>
            </a:r>
            <a:r>
              <a:rPr lang="en-US" sz="2400" b="1">
                <a:solidFill>
                  <a:srgbClr val="CC99FF"/>
                </a:solidFill>
                <a:ea typeface="Calibri" pitchFamily="34" charset="0"/>
              </a:rPr>
              <a:t>(a)</a:t>
            </a:r>
            <a:r>
              <a:rPr lang="en-US" sz="2400">
                <a:ea typeface="Calibri" pitchFamily="34" charset="0"/>
              </a:rPr>
              <a:t> enable the serial interrupt, timer 0 interrupt, and external hardware interrupt 1 and </a:t>
            </a:r>
            <a:r>
              <a:rPr lang="en-US" sz="2400" b="1">
                <a:solidFill>
                  <a:srgbClr val="CC99FF"/>
                </a:solidFill>
                <a:ea typeface="Calibri" pitchFamily="34" charset="0"/>
              </a:rPr>
              <a:t>(b)</a:t>
            </a:r>
            <a:r>
              <a:rPr lang="en-US" sz="2400">
                <a:ea typeface="Calibri" pitchFamily="34" charset="0"/>
              </a:rPr>
              <a:t> disable (mask) the timer 0 interrupt, then </a:t>
            </a:r>
            <a:r>
              <a:rPr lang="en-US" sz="2400" b="1">
                <a:solidFill>
                  <a:srgbClr val="CC99FF"/>
                </a:solidFill>
                <a:ea typeface="Calibri" pitchFamily="34" charset="0"/>
              </a:rPr>
              <a:t>(c)</a:t>
            </a:r>
            <a:r>
              <a:rPr lang="en-US" sz="2400">
                <a:ea typeface="Calibri" pitchFamily="34" charset="0"/>
              </a:rPr>
              <a:t> show how to disable all the interrupts with a single instruction.</a:t>
            </a:r>
          </a:p>
          <a:p>
            <a:pPr eaLnBrk="1" hangingPunct="1">
              <a:spcBef>
                <a:spcPct val="0"/>
              </a:spcBef>
              <a:spcAft>
                <a:spcPts val="1200"/>
              </a:spcAft>
            </a:pPr>
            <a:r>
              <a:rPr lang="en-US" sz="2400" b="1">
                <a:solidFill>
                  <a:srgbClr val="00B0F0"/>
                </a:solidFill>
                <a:ea typeface="Calibri" pitchFamily="34" charset="0"/>
              </a:rPr>
              <a:t>Solution:</a:t>
            </a:r>
          </a:p>
          <a:p>
            <a:pPr lvl="1" eaLnBrk="1" hangingPunct="1"/>
            <a:r>
              <a:rPr lang="en-US" b="1">
                <a:solidFill>
                  <a:srgbClr val="CC99FF"/>
                </a:solidFill>
                <a:ea typeface="Calibri" pitchFamily="34" charset="0"/>
              </a:rPr>
              <a:t>(a) MOV IE,#10010110B </a:t>
            </a:r>
            <a:r>
              <a:rPr lang="en-US">
                <a:ea typeface="Calibri" pitchFamily="34" charset="0"/>
              </a:rPr>
              <a:t>;enable serial, timer 0, EX1</a:t>
            </a:r>
          </a:p>
          <a:p>
            <a:pPr lvl="2" eaLnBrk="1" hangingPunct="1"/>
            <a:r>
              <a:rPr lang="en-US" sz="2400">
                <a:ea typeface="Calibri" pitchFamily="34" charset="0"/>
              </a:rPr>
              <a:t>Another way to perform the same manipulation is:</a:t>
            </a:r>
          </a:p>
          <a:p>
            <a:pPr lvl="3" eaLnBrk="1" hangingPunct="1"/>
            <a:r>
              <a:rPr lang="en-US" sz="2000" b="1">
                <a:solidFill>
                  <a:srgbClr val="CC99FF"/>
                </a:solidFill>
                <a:ea typeface="Calibri" pitchFamily="34" charset="0"/>
              </a:rPr>
              <a:t>SETB IE.7 </a:t>
            </a:r>
            <a:r>
              <a:rPr lang="en-US" sz="2000">
                <a:ea typeface="Calibri" pitchFamily="34" charset="0"/>
              </a:rPr>
              <a:t>;EA=1, global enable</a:t>
            </a:r>
          </a:p>
          <a:p>
            <a:pPr lvl="3" eaLnBrk="1" hangingPunct="1"/>
            <a:r>
              <a:rPr lang="en-US" sz="2000" b="1">
                <a:solidFill>
                  <a:srgbClr val="CC99FF"/>
                </a:solidFill>
                <a:ea typeface="Calibri" pitchFamily="34" charset="0"/>
              </a:rPr>
              <a:t>SETB IE.4 </a:t>
            </a:r>
            <a:r>
              <a:rPr lang="en-US" sz="2000">
                <a:ea typeface="Calibri" pitchFamily="34" charset="0"/>
              </a:rPr>
              <a:t>;enable serial interrupt</a:t>
            </a:r>
          </a:p>
          <a:p>
            <a:pPr lvl="3" eaLnBrk="1" hangingPunct="1"/>
            <a:r>
              <a:rPr lang="en-US" sz="2000" b="1">
                <a:solidFill>
                  <a:srgbClr val="CC99FF"/>
                </a:solidFill>
                <a:ea typeface="Calibri" pitchFamily="34" charset="0"/>
              </a:rPr>
              <a:t>SETB IE.1 </a:t>
            </a:r>
            <a:r>
              <a:rPr lang="en-US" sz="2000">
                <a:ea typeface="Calibri" pitchFamily="34" charset="0"/>
              </a:rPr>
              <a:t>;enable Timer 0 interrupt</a:t>
            </a:r>
          </a:p>
          <a:p>
            <a:pPr lvl="3" eaLnBrk="1" hangingPunct="1">
              <a:spcBef>
                <a:spcPct val="0"/>
              </a:spcBef>
              <a:spcAft>
                <a:spcPts val="1200"/>
              </a:spcAft>
            </a:pPr>
            <a:r>
              <a:rPr lang="en-US" sz="2000" b="1">
                <a:solidFill>
                  <a:srgbClr val="CC99FF"/>
                </a:solidFill>
                <a:ea typeface="Calibri" pitchFamily="34" charset="0"/>
              </a:rPr>
              <a:t>SETB IE.2 </a:t>
            </a:r>
            <a:r>
              <a:rPr lang="en-US" sz="2000">
                <a:ea typeface="Calibri" pitchFamily="34" charset="0"/>
              </a:rPr>
              <a:t>;enable EX1</a:t>
            </a:r>
          </a:p>
          <a:p>
            <a:pPr lvl="1" eaLnBrk="1" hangingPunct="1">
              <a:spcBef>
                <a:spcPct val="0"/>
              </a:spcBef>
              <a:spcAft>
                <a:spcPts val="1200"/>
              </a:spcAft>
            </a:pPr>
            <a:r>
              <a:rPr lang="en-US" b="1">
                <a:solidFill>
                  <a:srgbClr val="CC99FF"/>
                </a:solidFill>
                <a:ea typeface="Calibri" pitchFamily="34" charset="0"/>
              </a:rPr>
              <a:t>(b) CLR IE.1 </a:t>
            </a:r>
            <a:r>
              <a:rPr lang="en-US">
                <a:ea typeface="Calibri" pitchFamily="34" charset="0"/>
              </a:rPr>
              <a:t>;mask (disable) timer 0 interrupt only</a:t>
            </a:r>
            <a:endParaRPr lang="en-US" sz="2800">
              <a:ea typeface="Calibri" pitchFamily="34" charset="0"/>
            </a:endParaRPr>
          </a:p>
          <a:p>
            <a:pPr lvl="1" eaLnBrk="1" hangingPunct="1"/>
            <a:r>
              <a:rPr lang="en-US" b="1">
                <a:solidFill>
                  <a:srgbClr val="CC99FF"/>
                </a:solidFill>
                <a:ea typeface="Calibri" pitchFamily="34" charset="0"/>
              </a:rPr>
              <a:t>(c) CLR IE.7 </a:t>
            </a:r>
            <a:r>
              <a:rPr lang="en-US">
                <a:ea typeface="Calibri" pitchFamily="34" charset="0"/>
              </a:rPr>
              <a:t>;disable all interrupts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8051 Microcontroller</a:t>
            </a:r>
            <a:endParaRPr lang="en-US" dirty="0"/>
          </a:p>
        </p:txBody>
      </p:sp>
      <p:sp>
        <p:nvSpPr>
          <p:cNvPr id="109573" name="Footer Placeholder 3"/>
          <p:cNvSpPr>
            <a:spLocks noGrp="1"/>
          </p:cNvSpPr>
          <p:nvPr>
            <p:ph type="ftr" sz="quarter" idx="4294967295"/>
          </p:nvPr>
        </p:nvSpPr>
        <p:spPr bwMode="auto">
          <a:xfrm>
            <a:off x="2767013" y="6572250"/>
            <a:ext cx="3519487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/>
              <a:t>Suresh.P.Nair , HOD - ECE , RCET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4892A3D-F535-4693-A327-29FC1AEE0A10}" type="slidenum">
              <a:rPr lang="en-US"/>
              <a:pPr>
                <a:defRPr/>
              </a:pPr>
              <a:t>105</a:t>
            </a:fld>
            <a:endParaRPr lang="en-US"/>
          </a:p>
        </p:txBody>
      </p:sp>
    </p:spTree>
  </p:cSld>
  <p:clrMapOvr>
    <a:masterClrMapping/>
  </p:clrMapOvr>
  <p:transition>
    <p:fade/>
  </p:transition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Title 7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>
                <a:ea typeface="Calibri" pitchFamily="34" charset="0"/>
              </a:rPr>
              <a:t>Interrupt Priority</a:t>
            </a:r>
          </a:p>
        </p:txBody>
      </p:sp>
      <p:sp>
        <p:nvSpPr>
          <p:cNvPr id="110595" name="Content Placeholder 8"/>
          <p:cNvSpPr>
            <a:spLocks noGrp="1"/>
          </p:cNvSpPr>
          <p:nvPr>
            <p:ph idx="1"/>
          </p:nvPr>
        </p:nvSpPr>
        <p:spPr>
          <a:xfrm>
            <a:off x="71438" y="1143000"/>
            <a:ext cx="8970962" cy="2357438"/>
          </a:xfrm>
        </p:spPr>
        <p:txBody>
          <a:bodyPr/>
          <a:lstStyle/>
          <a:p>
            <a:pPr algn="just" eaLnBrk="1" hangingPunct="1"/>
            <a:r>
              <a:rPr lang="en-US" sz="2400">
                <a:ea typeface="Calibri" pitchFamily="34" charset="0"/>
              </a:rPr>
              <a:t>When the 8051 is powered up, the priorities are assigned according to the following.</a:t>
            </a:r>
          </a:p>
          <a:p>
            <a:pPr algn="just" eaLnBrk="1" hangingPunct="1"/>
            <a:endParaRPr lang="en-US" sz="2400">
              <a:ea typeface="Calibri" pitchFamily="34" charset="0"/>
            </a:endParaRPr>
          </a:p>
          <a:p>
            <a:pPr algn="just" eaLnBrk="1" hangingPunct="1"/>
            <a:r>
              <a:rPr lang="en-US" sz="2400">
                <a:ea typeface="Calibri" pitchFamily="34" charset="0"/>
              </a:rPr>
              <a:t>In reality, the priority scheme is nothing but an internal polling sequence in which the 8051 polls the interrupts in the sequence listed and responds accordingly.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8051 Microcontroller</a:t>
            </a:r>
            <a:endParaRPr lang="en-US" dirty="0"/>
          </a:p>
        </p:txBody>
      </p:sp>
      <p:sp>
        <p:nvSpPr>
          <p:cNvPr id="110597" name="Footer Placeholder 5"/>
          <p:cNvSpPr>
            <a:spLocks noGrp="1"/>
          </p:cNvSpPr>
          <p:nvPr>
            <p:ph type="ftr" sz="quarter" idx="4294967295"/>
          </p:nvPr>
        </p:nvSpPr>
        <p:spPr bwMode="auto">
          <a:xfrm>
            <a:off x="2767013" y="6572250"/>
            <a:ext cx="3519487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/>
              <a:t>Suresh.P.Nair , HOD - ECE , RCET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F4F3938-681B-4816-8C39-6D90F05CAB93}" type="slidenum">
              <a:rPr lang="en-US"/>
              <a:pPr>
                <a:defRPr/>
              </a:pPr>
              <a:t>106</a:t>
            </a:fld>
            <a:endParaRPr lang="en-US"/>
          </a:p>
        </p:txBody>
      </p:sp>
      <p:pic>
        <p:nvPicPr>
          <p:cNvPr id="778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62138" y="3714750"/>
            <a:ext cx="5495925" cy="2647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78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78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78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782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78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782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78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782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78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782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782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Title 7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>
                <a:ea typeface="Calibri" pitchFamily="34" charset="0"/>
              </a:rPr>
              <a:t>Interrupt Priority</a:t>
            </a:r>
          </a:p>
        </p:txBody>
      </p:sp>
      <p:sp>
        <p:nvSpPr>
          <p:cNvPr id="111619" name="Content Placeholder 8"/>
          <p:cNvSpPr>
            <a:spLocks noGrp="1"/>
          </p:cNvSpPr>
          <p:nvPr>
            <p:ph idx="1"/>
          </p:nvPr>
        </p:nvSpPr>
        <p:spPr>
          <a:xfrm>
            <a:off x="71438" y="1143000"/>
            <a:ext cx="8970962" cy="2143125"/>
          </a:xfrm>
        </p:spPr>
        <p:txBody>
          <a:bodyPr/>
          <a:lstStyle/>
          <a:p>
            <a:pPr eaLnBrk="1" hangingPunct="1"/>
            <a:r>
              <a:rPr lang="en-US" sz="2400" b="1">
                <a:solidFill>
                  <a:srgbClr val="CC99FF"/>
                </a:solidFill>
                <a:ea typeface="Calibri" pitchFamily="34" charset="0"/>
              </a:rPr>
              <a:t>We can alter </a:t>
            </a:r>
            <a:r>
              <a:rPr lang="en-US" sz="2400">
                <a:ea typeface="Calibri" pitchFamily="34" charset="0"/>
              </a:rPr>
              <a:t>the sequence of interrupt priority by assigning a higher priority to any one of the interrupts by programming a register called </a:t>
            </a:r>
            <a:r>
              <a:rPr lang="en-US" sz="2400" b="1">
                <a:solidFill>
                  <a:srgbClr val="CC99FF"/>
                </a:solidFill>
                <a:ea typeface="Calibri" pitchFamily="34" charset="0"/>
              </a:rPr>
              <a:t>IP (interrupt priority).</a:t>
            </a:r>
          </a:p>
          <a:p>
            <a:pPr eaLnBrk="1" hangingPunct="1"/>
            <a:r>
              <a:rPr lang="en-US" sz="2400">
                <a:ea typeface="Calibri" pitchFamily="34" charset="0"/>
              </a:rPr>
              <a:t>To give a higher priority to any of the interrupts, we make the </a:t>
            </a:r>
            <a:r>
              <a:rPr lang="en-US" sz="2400" b="1">
                <a:solidFill>
                  <a:srgbClr val="CC99FF"/>
                </a:solidFill>
                <a:ea typeface="Calibri" pitchFamily="34" charset="0"/>
              </a:rPr>
              <a:t>corresponding bit in the IP register high.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8051 Microcontroller</a:t>
            </a:r>
            <a:endParaRPr lang="en-US" dirty="0"/>
          </a:p>
        </p:txBody>
      </p:sp>
      <p:sp>
        <p:nvSpPr>
          <p:cNvPr id="111621" name="Footer Placeholder 5"/>
          <p:cNvSpPr>
            <a:spLocks noGrp="1"/>
          </p:cNvSpPr>
          <p:nvPr>
            <p:ph type="ftr" sz="quarter" idx="4294967295"/>
          </p:nvPr>
        </p:nvSpPr>
        <p:spPr bwMode="auto">
          <a:xfrm>
            <a:off x="2767013" y="6572250"/>
            <a:ext cx="3519487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/>
              <a:t>Suresh.P.Nair , HOD - ECE , RCET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3C28FC2-25DC-48AE-A62E-3B61A952CB25}" type="slidenum">
              <a:rPr lang="en-US"/>
              <a:pPr>
                <a:defRPr/>
              </a:pPr>
              <a:t>107</a:t>
            </a:fld>
            <a:endParaRPr lang="en-US"/>
          </a:p>
        </p:txBody>
      </p:sp>
    </p:spTree>
  </p:cSld>
  <p:clrMapOvr>
    <a:masterClrMapping/>
  </p:clrMapOvr>
  <p:transition>
    <p:fade/>
  </p:transition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Title 4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>
                <a:ea typeface="Calibri" pitchFamily="34" charset="0"/>
              </a:rPr>
              <a:t>Interrupt Priority (IP) Register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8051 Microcontroller</a:t>
            </a:r>
            <a:endParaRPr lang="en-US" dirty="0"/>
          </a:p>
        </p:txBody>
      </p:sp>
      <p:sp>
        <p:nvSpPr>
          <p:cNvPr id="112644" name="Footer Placeholder 2"/>
          <p:cNvSpPr>
            <a:spLocks noGrp="1"/>
          </p:cNvSpPr>
          <p:nvPr>
            <p:ph type="ftr" sz="quarter" idx="4294967295"/>
          </p:nvPr>
        </p:nvSpPr>
        <p:spPr bwMode="auto">
          <a:xfrm>
            <a:off x="2767013" y="6572250"/>
            <a:ext cx="3519487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/>
              <a:t>Suresh.P.Nair , HOD - ECE , RCET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332EC44-432E-4141-A98B-5824C6C7FB22}" type="slidenum">
              <a:rPr lang="en-US"/>
              <a:pPr>
                <a:defRPr/>
              </a:pPr>
              <a:t>108</a:t>
            </a:fld>
            <a:endParaRPr lang="en-US"/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1187450" y="1773238"/>
            <a:ext cx="6769100" cy="1223962"/>
          </a:xfrm>
          <a:prstGeom prst="rect">
            <a:avLst/>
          </a:prstGeom>
          <a:solidFill>
            <a:schemeClr val="bg1"/>
          </a:solidFill>
          <a:ln w="28575">
            <a:solidFill>
              <a:srgbClr val="993366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r>
              <a:rPr lang="en-US" sz="2400"/>
              <a:t>                               PS    PT1   PX1    PT0    PX0</a:t>
            </a:r>
          </a:p>
        </p:txBody>
      </p:sp>
      <p:sp>
        <p:nvSpPr>
          <p:cNvPr id="112647" name="Line 5"/>
          <p:cNvSpPr>
            <a:spLocks noChangeShapeType="1"/>
          </p:cNvSpPr>
          <p:nvPr/>
        </p:nvSpPr>
        <p:spPr bwMode="auto">
          <a:xfrm>
            <a:off x="7092950" y="1773238"/>
            <a:ext cx="0" cy="1223962"/>
          </a:xfrm>
          <a:prstGeom prst="line">
            <a:avLst/>
          </a:prstGeom>
          <a:noFill/>
          <a:ln w="28575">
            <a:solidFill>
              <a:srgbClr val="993366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112648" name="Line 6"/>
          <p:cNvSpPr>
            <a:spLocks noChangeShapeType="1"/>
          </p:cNvSpPr>
          <p:nvPr/>
        </p:nvSpPr>
        <p:spPr bwMode="auto">
          <a:xfrm>
            <a:off x="6156325" y="1773238"/>
            <a:ext cx="0" cy="1223962"/>
          </a:xfrm>
          <a:prstGeom prst="line">
            <a:avLst/>
          </a:prstGeom>
          <a:noFill/>
          <a:ln w="28575">
            <a:solidFill>
              <a:srgbClr val="993366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112649" name="Line 7"/>
          <p:cNvSpPr>
            <a:spLocks noChangeShapeType="1"/>
          </p:cNvSpPr>
          <p:nvPr/>
        </p:nvSpPr>
        <p:spPr bwMode="auto">
          <a:xfrm>
            <a:off x="5292725" y="1773238"/>
            <a:ext cx="0" cy="1223962"/>
          </a:xfrm>
          <a:prstGeom prst="line">
            <a:avLst/>
          </a:prstGeom>
          <a:noFill/>
          <a:ln w="28575">
            <a:solidFill>
              <a:srgbClr val="993366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112650" name="Line 8"/>
          <p:cNvSpPr>
            <a:spLocks noChangeShapeType="1"/>
          </p:cNvSpPr>
          <p:nvPr/>
        </p:nvSpPr>
        <p:spPr bwMode="auto">
          <a:xfrm>
            <a:off x="4427538" y="1773238"/>
            <a:ext cx="0" cy="1223962"/>
          </a:xfrm>
          <a:prstGeom prst="line">
            <a:avLst/>
          </a:prstGeom>
          <a:noFill/>
          <a:ln w="28575">
            <a:solidFill>
              <a:srgbClr val="993366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112651" name="Line 9"/>
          <p:cNvSpPr>
            <a:spLocks noChangeShapeType="1"/>
          </p:cNvSpPr>
          <p:nvPr/>
        </p:nvSpPr>
        <p:spPr bwMode="auto">
          <a:xfrm>
            <a:off x="3708400" y="1773238"/>
            <a:ext cx="0" cy="1223962"/>
          </a:xfrm>
          <a:prstGeom prst="line">
            <a:avLst/>
          </a:prstGeom>
          <a:noFill/>
          <a:ln w="28575">
            <a:solidFill>
              <a:srgbClr val="993366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112652" name="Line 10"/>
          <p:cNvSpPr>
            <a:spLocks noChangeShapeType="1"/>
          </p:cNvSpPr>
          <p:nvPr/>
        </p:nvSpPr>
        <p:spPr bwMode="auto">
          <a:xfrm>
            <a:off x="2916238" y="1773238"/>
            <a:ext cx="0" cy="1223962"/>
          </a:xfrm>
          <a:prstGeom prst="line">
            <a:avLst/>
          </a:prstGeom>
          <a:noFill/>
          <a:ln w="28575">
            <a:solidFill>
              <a:srgbClr val="993366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112653" name="Line 11"/>
          <p:cNvSpPr>
            <a:spLocks noChangeShapeType="1"/>
          </p:cNvSpPr>
          <p:nvPr/>
        </p:nvSpPr>
        <p:spPr bwMode="auto">
          <a:xfrm>
            <a:off x="1979613" y="1773238"/>
            <a:ext cx="0" cy="1223962"/>
          </a:xfrm>
          <a:prstGeom prst="line">
            <a:avLst/>
          </a:prstGeom>
          <a:noFill/>
          <a:ln w="28575">
            <a:solidFill>
              <a:srgbClr val="993366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20" name="Rectangle 16"/>
          <p:cNvSpPr>
            <a:spLocks noChangeArrowheads="1"/>
          </p:cNvSpPr>
          <p:nvPr/>
        </p:nvSpPr>
        <p:spPr bwMode="auto">
          <a:xfrm>
            <a:off x="1360488" y="2139950"/>
            <a:ext cx="2160587" cy="503238"/>
          </a:xfrm>
          <a:prstGeom prst="rect">
            <a:avLst/>
          </a:prstGeom>
          <a:solidFill>
            <a:srgbClr val="66FFFF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Reserved</a:t>
            </a:r>
          </a:p>
        </p:txBody>
      </p:sp>
      <p:sp>
        <p:nvSpPr>
          <p:cNvPr id="21" name="Rectangle 17"/>
          <p:cNvSpPr>
            <a:spLocks noChangeArrowheads="1"/>
          </p:cNvSpPr>
          <p:nvPr/>
        </p:nvSpPr>
        <p:spPr bwMode="auto">
          <a:xfrm>
            <a:off x="2339975" y="3860800"/>
            <a:ext cx="2089150" cy="431800"/>
          </a:xfrm>
          <a:prstGeom prst="rect">
            <a:avLst/>
          </a:prstGeom>
          <a:solidFill>
            <a:srgbClr val="66FFFF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Serial Port</a:t>
            </a:r>
          </a:p>
        </p:txBody>
      </p:sp>
      <p:sp>
        <p:nvSpPr>
          <p:cNvPr id="22" name="Rectangle 18"/>
          <p:cNvSpPr>
            <a:spLocks noChangeArrowheads="1"/>
          </p:cNvSpPr>
          <p:nvPr/>
        </p:nvSpPr>
        <p:spPr bwMode="auto">
          <a:xfrm>
            <a:off x="3000375" y="4437063"/>
            <a:ext cx="2232025" cy="431800"/>
          </a:xfrm>
          <a:prstGeom prst="rect">
            <a:avLst/>
          </a:prstGeom>
          <a:solidFill>
            <a:srgbClr val="66FFFF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Timer 1 Pin</a:t>
            </a:r>
          </a:p>
        </p:txBody>
      </p:sp>
      <p:sp>
        <p:nvSpPr>
          <p:cNvPr id="23" name="Rectangle 19"/>
          <p:cNvSpPr>
            <a:spLocks noChangeArrowheads="1"/>
          </p:cNvSpPr>
          <p:nvPr/>
        </p:nvSpPr>
        <p:spPr bwMode="auto">
          <a:xfrm>
            <a:off x="3697288" y="5084763"/>
            <a:ext cx="2374900" cy="431800"/>
          </a:xfrm>
          <a:prstGeom prst="rect">
            <a:avLst/>
          </a:prstGeom>
          <a:solidFill>
            <a:srgbClr val="66FFFF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INT 1 Pin</a:t>
            </a:r>
          </a:p>
        </p:txBody>
      </p:sp>
      <p:sp>
        <p:nvSpPr>
          <p:cNvPr id="24" name="Line 20"/>
          <p:cNvSpPr>
            <a:spLocks noChangeShapeType="1"/>
          </p:cNvSpPr>
          <p:nvPr/>
        </p:nvSpPr>
        <p:spPr bwMode="auto">
          <a:xfrm flipV="1">
            <a:off x="4068763" y="2997200"/>
            <a:ext cx="0" cy="863600"/>
          </a:xfrm>
          <a:prstGeom prst="line">
            <a:avLst/>
          </a:prstGeom>
          <a:noFill/>
          <a:ln w="28575">
            <a:solidFill>
              <a:srgbClr val="CC99FF"/>
            </a:solidFill>
            <a:round/>
            <a:headEnd type="none" w="sm" len="sm"/>
            <a:tailEnd type="triangle" w="lg" len="lg"/>
          </a:ln>
        </p:spPr>
        <p:txBody>
          <a:bodyPr/>
          <a:lstStyle/>
          <a:p>
            <a:endParaRPr lang="en-IN"/>
          </a:p>
        </p:txBody>
      </p:sp>
      <p:sp>
        <p:nvSpPr>
          <p:cNvPr id="25" name="Line 21"/>
          <p:cNvSpPr>
            <a:spLocks noChangeShapeType="1"/>
          </p:cNvSpPr>
          <p:nvPr/>
        </p:nvSpPr>
        <p:spPr bwMode="auto">
          <a:xfrm flipV="1">
            <a:off x="4872038" y="2997200"/>
            <a:ext cx="0" cy="1439863"/>
          </a:xfrm>
          <a:prstGeom prst="line">
            <a:avLst/>
          </a:prstGeom>
          <a:noFill/>
          <a:ln w="28575">
            <a:solidFill>
              <a:srgbClr val="CC99FF"/>
            </a:solidFill>
            <a:round/>
            <a:headEnd type="none" w="sm" len="sm"/>
            <a:tailEnd type="triangle" w="lg" len="lg"/>
          </a:ln>
        </p:spPr>
        <p:txBody>
          <a:bodyPr/>
          <a:lstStyle/>
          <a:p>
            <a:endParaRPr lang="en-IN"/>
          </a:p>
        </p:txBody>
      </p:sp>
      <p:sp>
        <p:nvSpPr>
          <p:cNvPr id="26" name="Line 22"/>
          <p:cNvSpPr>
            <a:spLocks noChangeShapeType="1"/>
          </p:cNvSpPr>
          <p:nvPr/>
        </p:nvSpPr>
        <p:spPr bwMode="auto">
          <a:xfrm flipV="1">
            <a:off x="5711825" y="2997200"/>
            <a:ext cx="0" cy="2087563"/>
          </a:xfrm>
          <a:prstGeom prst="line">
            <a:avLst/>
          </a:prstGeom>
          <a:noFill/>
          <a:ln w="28575">
            <a:solidFill>
              <a:srgbClr val="CC99FF"/>
            </a:solidFill>
            <a:round/>
            <a:headEnd type="none" w="sm" len="sm"/>
            <a:tailEnd type="triangle" w="lg" len="lg"/>
          </a:ln>
        </p:spPr>
        <p:txBody>
          <a:bodyPr/>
          <a:lstStyle/>
          <a:p>
            <a:endParaRPr lang="en-IN"/>
          </a:p>
        </p:txBody>
      </p:sp>
      <p:sp>
        <p:nvSpPr>
          <p:cNvPr id="27" name="Rectangle 24"/>
          <p:cNvSpPr>
            <a:spLocks noChangeArrowheads="1"/>
          </p:cNvSpPr>
          <p:nvPr/>
        </p:nvSpPr>
        <p:spPr bwMode="auto">
          <a:xfrm>
            <a:off x="6372225" y="5013325"/>
            <a:ext cx="2087563" cy="503238"/>
          </a:xfrm>
          <a:prstGeom prst="rect">
            <a:avLst/>
          </a:prstGeom>
          <a:solidFill>
            <a:srgbClr val="66FFFF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Timer 0 Pin</a:t>
            </a:r>
          </a:p>
        </p:txBody>
      </p:sp>
      <p:sp>
        <p:nvSpPr>
          <p:cNvPr id="28" name="Rectangle 25"/>
          <p:cNvSpPr>
            <a:spLocks noChangeArrowheads="1"/>
          </p:cNvSpPr>
          <p:nvPr/>
        </p:nvSpPr>
        <p:spPr bwMode="auto">
          <a:xfrm>
            <a:off x="7000875" y="4292600"/>
            <a:ext cx="1944688" cy="431800"/>
          </a:xfrm>
          <a:prstGeom prst="rect">
            <a:avLst/>
          </a:prstGeom>
          <a:solidFill>
            <a:srgbClr val="66FFFF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INT 0 Pin</a:t>
            </a:r>
          </a:p>
        </p:txBody>
      </p:sp>
      <p:sp>
        <p:nvSpPr>
          <p:cNvPr id="29" name="Line 26"/>
          <p:cNvSpPr>
            <a:spLocks noChangeShapeType="1"/>
          </p:cNvSpPr>
          <p:nvPr/>
        </p:nvSpPr>
        <p:spPr bwMode="auto">
          <a:xfrm flipV="1">
            <a:off x="6659563" y="2997200"/>
            <a:ext cx="0" cy="2016125"/>
          </a:xfrm>
          <a:prstGeom prst="line">
            <a:avLst/>
          </a:prstGeom>
          <a:noFill/>
          <a:ln w="28575">
            <a:solidFill>
              <a:srgbClr val="CC99FF"/>
            </a:solidFill>
            <a:round/>
            <a:headEnd type="none" w="sm" len="sm"/>
            <a:tailEnd type="triangle" w="lg" len="lg"/>
          </a:ln>
        </p:spPr>
        <p:txBody>
          <a:bodyPr/>
          <a:lstStyle/>
          <a:p>
            <a:endParaRPr lang="en-IN"/>
          </a:p>
        </p:txBody>
      </p:sp>
      <p:sp>
        <p:nvSpPr>
          <p:cNvPr id="30" name="Line 27"/>
          <p:cNvSpPr>
            <a:spLocks noChangeShapeType="1"/>
          </p:cNvSpPr>
          <p:nvPr/>
        </p:nvSpPr>
        <p:spPr bwMode="auto">
          <a:xfrm flipV="1">
            <a:off x="7559675" y="2997200"/>
            <a:ext cx="0" cy="1295400"/>
          </a:xfrm>
          <a:prstGeom prst="line">
            <a:avLst/>
          </a:prstGeom>
          <a:noFill/>
          <a:ln w="28575">
            <a:solidFill>
              <a:srgbClr val="CC99FF"/>
            </a:solidFill>
            <a:round/>
            <a:headEnd type="none" w="sm" len="sm"/>
            <a:tailEnd type="triangle" w="lg" len="lg"/>
          </a:ln>
        </p:spPr>
        <p:txBody>
          <a:bodyPr/>
          <a:lstStyle/>
          <a:p>
            <a:endParaRPr lang="en-IN"/>
          </a:p>
        </p:txBody>
      </p:sp>
      <p:sp>
        <p:nvSpPr>
          <p:cNvPr id="31" name="Rectangle 30"/>
          <p:cNvSpPr>
            <a:spLocks noChangeArrowheads="1"/>
          </p:cNvSpPr>
          <p:nvPr/>
        </p:nvSpPr>
        <p:spPr bwMode="auto">
          <a:xfrm>
            <a:off x="142875" y="5715000"/>
            <a:ext cx="4572000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b="1">
                <a:solidFill>
                  <a:srgbClr val="CC99FF"/>
                </a:solidFill>
                <a:latin typeface="Calibri" pitchFamily="34" charset="0"/>
              </a:rPr>
              <a:t>Priority bit=1 assigns high priority</a:t>
            </a:r>
          </a:p>
          <a:p>
            <a:r>
              <a:rPr lang="en-US" b="1">
                <a:solidFill>
                  <a:srgbClr val="CC99FF"/>
                </a:solidFill>
                <a:latin typeface="Calibri" pitchFamily="34" charset="0"/>
              </a:rPr>
              <a:t>Priority bit=0 assigns low priority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8051 Microcontroller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07703D2-2CD9-4375-ADBC-8FD9485A281C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pic>
        <p:nvPicPr>
          <p:cNvPr id="177154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2976" y="1142984"/>
            <a:ext cx="6643734" cy="47149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1"/>
          <p:cNvSpPr>
            <a:spLocks noGrp="1"/>
          </p:cNvSpPr>
          <p:nvPr>
            <p:ph type="title"/>
          </p:nvPr>
        </p:nvSpPr>
        <p:spPr>
          <a:xfrm>
            <a:off x="0" y="428625"/>
            <a:ext cx="9144000" cy="714375"/>
          </a:xfrm>
        </p:spPr>
        <p:txBody>
          <a:bodyPr/>
          <a:lstStyle/>
          <a:p>
            <a:r>
              <a:rPr lang="en-US" dirty="0">
                <a:ea typeface="Calibri" pitchFamily="34" charset="0"/>
              </a:rPr>
              <a:t>Harvard Architecture</a:t>
            </a:r>
            <a:br>
              <a:rPr lang="en-US" dirty="0">
                <a:ea typeface="Calibri" pitchFamily="34" charset="0"/>
              </a:rPr>
            </a:br>
            <a:endParaRPr lang="en-IN" dirty="0">
              <a:ea typeface="Calibri" pitchFamily="34" charset="0"/>
            </a:endParaRPr>
          </a:p>
        </p:txBody>
      </p:sp>
      <p:sp>
        <p:nvSpPr>
          <p:cNvPr id="31747" name="Content Placeholder 2"/>
          <p:cNvSpPr>
            <a:spLocks noGrp="1"/>
          </p:cNvSpPr>
          <p:nvPr>
            <p:ph sz="half" idx="1"/>
          </p:nvPr>
        </p:nvSpPr>
        <p:spPr>
          <a:xfrm>
            <a:off x="785786" y="3143248"/>
            <a:ext cx="7643866" cy="3214710"/>
          </a:xfrm>
        </p:spPr>
        <p:txBody>
          <a:bodyPr/>
          <a:lstStyle/>
          <a:p>
            <a:pPr algn="just">
              <a:buFontTx/>
              <a:buNone/>
            </a:pPr>
            <a:r>
              <a:rPr lang="en-US" sz="2400" dirty="0">
                <a:ea typeface="Calibri" pitchFamily="34" charset="0"/>
              </a:rPr>
              <a:t>In Harvard Architecture  the data and instructions  are stored in  separate memory units each with their own bus.  </a:t>
            </a:r>
          </a:p>
          <a:p>
            <a:pPr algn="just">
              <a:buFontTx/>
              <a:buNone/>
            </a:pPr>
            <a:r>
              <a:rPr lang="en-US" sz="2400" dirty="0">
                <a:solidFill>
                  <a:srgbClr val="FFFF00"/>
                </a:solidFill>
                <a:ea typeface="Calibri" pitchFamily="34" charset="0"/>
              </a:rPr>
              <a:t>Advantages:</a:t>
            </a:r>
          </a:p>
          <a:p>
            <a:pPr algn="just">
              <a:buFont typeface="Wingdings" pitchFamily="2" charset="2"/>
              <a:buChar char="§"/>
            </a:pPr>
            <a:r>
              <a:rPr lang="en-US" sz="2400" dirty="0">
                <a:ea typeface="Calibri" pitchFamily="34" charset="0"/>
              </a:rPr>
              <a:t>Speeding up the data transfer rate,</a:t>
            </a:r>
          </a:p>
          <a:p>
            <a:pPr algn="just">
              <a:buFont typeface="Wingdings" pitchFamily="2" charset="2"/>
              <a:buChar char="§"/>
            </a:pPr>
            <a:r>
              <a:rPr lang="en-US" sz="2400" dirty="0">
                <a:ea typeface="Calibri" pitchFamily="34" charset="0"/>
              </a:rPr>
              <a:t>Permits the designer  to implement different bus widths and word sizes  for program and data memory space.</a:t>
            </a:r>
            <a:endParaRPr lang="en-IN" dirty="0">
              <a:ea typeface="Calibri" pitchFamily="34" charset="0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8051 Microcontroller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5C13495-2D1D-493D-BAC1-AE6A0472B941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pic>
        <p:nvPicPr>
          <p:cNvPr id="31751" name="Picture 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57356" y="857232"/>
            <a:ext cx="5162550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le 1"/>
          <p:cNvSpPr>
            <a:spLocks noGrp="1"/>
          </p:cNvSpPr>
          <p:nvPr>
            <p:ph type="title"/>
          </p:nvPr>
        </p:nvSpPr>
        <p:spPr>
          <a:xfrm>
            <a:off x="0" y="714356"/>
            <a:ext cx="9144000" cy="1143000"/>
          </a:xfrm>
        </p:spPr>
        <p:txBody>
          <a:bodyPr/>
          <a:lstStyle/>
          <a:p>
            <a:pPr eaLnBrk="1" hangingPunct="1"/>
            <a:r>
              <a:rPr lang="en-US" sz="6000" dirty="0">
                <a:latin typeface="Curlz MT" pitchFamily="82" charset="0"/>
                <a:ea typeface="Calibri" pitchFamily="34" charset="0"/>
              </a:rPr>
              <a:t>8051 CPU Operation</a:t>
            </a:r>
          </a:p>
        </p:txBody>
      </p:sp>
      <p:sp>
        <p:nvSpPr>
          <p:cNvPr id="32771" name="Content Placeholder 5"/>
          <p:cNvSpPr>
            <a:spLocks noGrp="1"/>
          </p:cNvSpPr>
          <p:nvPr>
            <p:ph idx="1"/>
          </p:nvPr>
        </p:nvSpPr>
        <p:spPr>
          <a:xfrm>
            <a:off x="1857356" y="1785926"/>
            <a:ext cx="5429250" cy="2643189"/>
          </a:xfrm>
        </p:spPr>
        <p:txBody>
          <a:bodyPr/>
          <a:lstStyle/>
          <a:p>
            <a:pPr marL="514350" indent="-514350" eaLnBrk="1" hangingPunct="1">
              <a:buFontTx/>
              <a:buAutoNum type="arabicPeriod"/>
            </a:pPr>
            <a:r>
              <a:rPr lang="en-US" sz="4400" dirty="0">
                <a:latin typeface="Forte" pitchFamily="66" charset="0"/>
                <a:ea typeface="Calibri" pitchFamily="34" charset="0"/>
              </a:rPr>
              <a:t>Features</a:t>
            </a:r>
          </a:p>
          <a:p>
            <a:pPr marL="514350" indent="-514350" eaLnBrk="1" hangingPunct="1">
              <a:buFontTx/>
              <a:buAutoNum type="arabicPeriod"/>
            </a:pPr>
            <a:r>
              <a:rPr lang="en-US" sz="4400" dirty="0">
                <a:latin typeface="Forte" pitchFamily="66" charset="0"/>
                <a:ea typeface="Calibri" pitchFamily="34" charset="0"/>
              </a:rPr>
              <a:t>Pin Diagram</a:t>
            </a:r>
          </a:p>
          <a:p>
            <a:pPr marL="514350" indent="-514350" eaLnBrk="1" hangingPunct="1">
              <a:buFontTx/>
              <a:buAutoNum type="arabicPeriod"/>
            </a:pPr>
            <a:r>
              <a:rPr lang="en-US" sz="4400" dirty="0">
                <a:latin typeface="Forte" pitchFamily="66" charset="0"/>
                <a:ea typeface="Calibri" pitchFamily="34" charset="0"/>
              </a:rPr>
              <a:t>Block Diagram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8051 Microcontroller</a:t>
            </a:r>
            <a:endParaRPr lang="en-US" dirty="0"/>
          </a:p>
        </p:txBody>
      </p:sp>
      <p:sp>
        <p:nvSpPr>
          <p:cNvPr id="32773" name="Footer Placeholder 3"/>
          <p:cNvSpPr>
            <a:spLocks noGrp="1"/>
          </p:cNvSpPr>
          <p:nvPr>
            <p:ph type="ftr" sz="quarter" idx="4294967295"/>
          </p:nvPr>
        </p:nvSpPr>
        <p:spPr bwMode="auto">
          <a:xfrm>
            <a:off x="2767013" y="6572250"/>
            <a:ext cx="3519487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/>
              <a:t>Suresh.P.Nair , HOD - ECE , RCET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D6B9B5A-8350-4700-9535-BC1043453E35}" type="slidenum">
              <a:rPr lang="en-US"/>
              <a:pPr>
                <a:defRPr/>
              </a:pPr>
              <a:t>13</a:t>
            </a:fld>
            <a:endParaRPr lang="en-US"/>
          </a:p>
        </p:txBody>
      </p:sp>
    </p:spTree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le 7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 sz="4400" dirty="0">
                <a:ea typeface="Calibri" pitchFamily="34" charset="0"/>
              </a:rPr>
              <a:t>8051 Microcontroller</a:t>
            </a:r>
          </a:p>
        </p:txBody>
      </p:sp>
      <p:sp>
        <p:nvSpPr>
          <p:cNvPr id="33795" name="Content Placeholder 8"/>
          <p:cNvSpPr>
            <a:spLocks noGrp="1"/>
          </p:cNvSpPr>
          <p:nvPr>
            <p:ph idx="1"/>
          </p:nvPr>
        </p:nvSpPr>
        <p:spPr>
          <a:xfrm>
            <a:off x="71438" y="1428750"/>
            <a:ext cx="8970962" cy="4929188"/>
          </a:xfrm>
        </p:spPr>
        <p:txBody>
          <a:bodyPr/>
          <a:lstStyle/>
          <a:p>
            <a:pPr algn="just" eaLnBrk="1" hangingPunct="1">
              <a:spcBef>
                <a:spcPct val="0"/>
              </a:spcBef>
              <a:spcAft>
                <a:spcPts val="2400"/>
              </a:spcAft>
            </a:pPr>
            <a:r>
              <a:rPr lang="en-US" sz="3200" dirty="0">
                <a:ea typeface="Calibri" pitchFamily="34" charset="0"/>
              </a:rPr>
              <a:t>Intel introduced 8051, referred as MCS- 51, in 1981.</a:t>
            </a:r>
          </a:p>
          <a:p>
            <a:pPr algn="just" eaLnBrk="1" hangingPunct="1"/>
            <a:r>
              <a:rPr lang="en-US" sz="3200" dirty="0">
                <a:ea typeface="Calibri" pitchFamily="34" charset="0"/>
              </a:rPr>
              <a:t>The 8051 is an </a:t>
            </a:r>
            <a:r>
              <a:rPr lang="en-US" sz="3200" b="1" dirty="0">
                <a:solidFill>
                  <a:srgbClr val="00B0F0"/>
                </a:solidFill>
                <a:ea typeface="Calibri" pitchFamily="34" charset="0"/>
              </a:rPr>
              <a:t>8-bit processor</a:t>
            </a:r>
          </a:p>
          <a:p>
            <a:pPr lvl="1" algn="just" eaLnBrk="1" hangingPunct="1">
              <a:spcBef>
                <a:spcPct val="0"/>
              </a:spcBef>
              <a:spcAft>
                <a:spcPts val="2400"/>
              </a:spcAft>
            </a:pPr>
            <a:r>
              <a:rPr lang="en-US" sz="2800" dirty="0">
                <a:ea typeface="Calibri" pitchFamily="34" charset="0"/>
              </a:rPr>
              <a:t>The CPU can work on only 8 bits of data at a time</a:t>
            </a:r>
          </a:p>
          <a:p>
            <a:pPr algn="just" eaLnBrk="1" hangingPunct="1"/>
            <a:r>
              <a:rPr lang="en-US" sz="3200" dirty="0">
                <a:ea typeface="Calibri" pitchFamily="34" charset="0"/>
              </a:rPr>
              <a:t>The 8051 became widely popular after allowing other manufactures to make and market any flavor of the 8051.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8051 Microcontroller</a:t>
            </a:r>
            <a:endParaRPr lang="en-US" dirty="0"/>
          </a:p>
        </p:txBody>
      </p:sp>
      <p:sp>
        <p:nvSpPr>
          <p:cNvPr id="33797" name="Footer Placeholder 5"/>
          <p:cNvSpPr>
            <a:spLocks noGrp="1"/>
          </p:cNvSpPr>
          <p:nvPr>
            <p:ph type="ftr" sz="quarter" idx="4294967295"/>
          </p:nvPr>
        </p:nvSpPr>
        <p:spPr bwMode="auto">
          <a:xfrm>
            <a:off x="2767013" y="6572250"/>
            <a:ext cx="3519487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/>
              <a:t>Suresh.P.Nair , HOD - ECE , RCET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AEF91D7-3138-4FB4-8895-EBE2F8414838}" type="slidenum">
              <a:rPr lang="en-US"/>
              <a:pPr>
                <a:defRPr/>
              </a:pPr>
              <a:t>14</a:t>
            </a:fld>
            <a:endParaRPr lang="en-US"/>
          </a:p>
        </p:txBody>
      </p:sp>
    </p:spTree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4"/>
            <a:ext cx="9144000" cy="714380"/>
          </a:xfrm>
        </p:spPr>
        <p:txBody>
          <a:bodyPr/>
          <a:lstStyle/>
          <a:p>
            <a:r>
              <a:rPr lang="en-US" dirty="0"/>
              <a:t>Features of 8051</a:t>
            </a:r>
            <a:endParaRPr lang="en-IN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8051 Microcontroller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150E92B-C567-477E-B3F9-9B11DA11F0E8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571472" y="785794"/>
            <a:ext cx="8229600" cy="57864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514350" lvl="0" indent="-514350">
              <a:spcBef>
                <a:spcPct val="20000"/>
              </a:spcBef>
            </a:pPr>
            <a:r>
              <a:rPr lang="en-US" altLang="zh-CN" kern="0" dirty="0">
                <a:solidFill>
                  <a:srgbClr val="FFFF00"/>
                </a:solidFill>
                <a:latin typeface="Calibri" pitchFamily="34" charset="0"/>
                <a:ea typeface="SimSun" pitchFamily="2" charset="-122"/>
                <a:cs typeface="+mn-cs"/>
              </a:rPr>
              <a:t>8 bit Processor</a:t>
            </a:r>
          </a:p>
          <a:p>
            <a:pPr marL="514350" lvl="0" indent="-514350">
              <a:spcBef>
                <a:spcPct val="20000"/>
              </a:spcBef>
            </a:pPr>
            <a:r>
              <a:rPr lang="en-US" altLang="zh-CN" kern="0" dirty="0">
                <a:solidFill>
                  <a:srgbClr val="FFFF00"/>
                </a:solidFill>
                <a:latin typeface="Calibri" pitchFamily="34" charset="0"/>
                <a:ea typeface="SimSun" pitchFamily="2" charset="-122"/>
                <a:cs typeface="+mn-cs"/>
              </a:rPr>
              <a:t>4KB  </a:t>
            </a:r>
            <a:r>
              <a:rPr lang="en-US" altLang="zh-CN" kern="0" dirty="0">
                <a:solidFill>
                  <a:srgbClr val="FF0000"/>
                </a:solidFill>
                <a:latin typeface="Calibri" pitchFamily="34" charset="0"/>
                <a:ea typeface="SimSun" pitchFamily="2" charset="-122"/>
                <a:cs typeface="+mn-cs"/>
              </a:rPr>
              <a:t>Internal</a:t>
            </a:r>
            <a:r>
              <a:rPr lang="en-US" altLang="zh-CN" kern="0" dirty="0">
                <a:solidFill>
                  <a:srgbClr val="FFFF00"/>
                </a:solidFill>
                <a:latin typeface="Calibri" pitchFamily="34" charset="0"/>
                <a:ea typeface="SimSun" pitchFamily="2" charset="-122"/>
                <a:cs typeface="+mn-cs"/>
              </a:rPr>
              <a:t> ROM</a:t>
            </a:r>
          </a:p>
          <a:p>
            <a:pPr marL="514350" lvl="0" indent="-514350">
              <a:spcBef>
                <a:spcPct val="20000"/>
              </a:spcBef>
            </a:pPr>
            <a:r>
              <a:rPr lang="en-US" altLang="zh-CN" kern="0" dirty="0">
                <a:solidFill>
                  <a:srgbClr val="FFFF00"/>
                </a:solidFill>
                <a:latin typeface="Calibri" pitchFamily="34" charset="0"/>
                <a:ea typeface="SimSun" pitchFamily="2" charset="-122"/>
                <a:cs typeface="+mn-cs"/>
              </a:rPr>
              <a:t>128 Bytes </a:t>
            </a:r>
            <a:r>
              <a:rPr lang="en-US" altLang="zh-CN" kern="0" dirty="0">
                <a:solidFill>
                  <a:srgbClr val="FF0000"/>
                </a:solidFill>
                <a:latin typeface="Calibri" pitchFamily="34" charset="0"/>
                <a:ea typeface="SimSun" pitchFamily="2" charset="-122"/>
                <a:cs typeface="+mn-cs"/>
              </a:rPr>
              <a:t>Internal</a:t>
            </a:r>
            <a:r>
              <a:rPr lang="en-US" altLang="zh-CN" kern="0" dirty="0">
                <a:solidFill>
                  <a:srgbClr val="FFFF00"/>
                </a:solidFill>
                <a:latin typeface="Calibri" pitchFamily="34" charset="0"/>
                <a:ea typeface="SimSun" pitchFamily="2" charset="-122"/>
                <a:cs typeface="+mn-cs"/>
              </a:rPr>
              <a:t> RAM</a:t>
            </a:r>
          </a:p>
          <a:p>
            <a:pPr marL="514350" lvl="0" indent="-514350">
              <a:spcBef>
                <a:spcPct val="20000"/>
              </a:spcBef>
            </a:pPr>
            <a:r>
              <a:rPr lang="en-US" altLang="zh-CN" kern="0" dirty="0">
                <a:solidFill>
                  <a:srgbClr val="FFFF00"/>
                </a:solidFill>
                <a:latin typeface="Calibri" pitchFamily="34" charset="0"/>
                <a:ea typeface="SimSun" pitchFamily="2" charset="-122"/>
                <a:cs typeface="+mn-cs"/>
              </a:rPr>
              <a:t>Four  8 BIT I/O PORTS  (32  I/O LINES)</a:t>
            </a:r>
          </a:p>
          <a:p>
            <a:pPr marL="514350" lvl="0" indent="-514350">
              <a:spcBef>
                <a:spcPct val="20000"/>
              </a:spcBef>
            </a:pPr>
            <a:r>
              <a:rPr lang="en-US" altLang="zh-CN" kern="0" dirty="0">
                <a:solidFill>
                  <a:srgbClr val="FFFF00"/>
                </a:solidFill>
                <a:latin typeface="Calibri" pitchFamily="34" charset="0"/>
                <a:ea typeface="SimSun" pitchFamily="2" charset="-122"/>
                <a:cs typeface="+mn-cs"/>
              </a:rPr>
              <a:t>Two  16 Bit Timers/Counters</a:t>
            </a:r>
          </a:p>
          <a:p>
            <a:pPr marL="514350" lvl="0" indent="-514350">
              <a:spcBef>
                <a:spcPct val="20000"/>
              </a:spcBef>
            </a:pPr>
            <a:r>
              <a:rPr lang="en-US" altLang="zh-CN" kern="0" dirty="0">
                <a:solidFill>
                  <a:srgbClr val="FF0000"/>
                </a:solidFill>
                <a:latin typeface="Calibri" pitchFamily="34" charset="0"/>
                <a:ea typeface="SimSun" pitchFamily="2" charset="-122"/>
                <a:cs typeface="+mn-cs"/>
              </a:rPr>
              <a:t>On Chip </a:t>
            </a:r>
            <a:r>
              <a:rPr lang="en-US" altLang="zh-CN" kern="0" dirty="0">
                <a:solidFill>
                  <a:srgbClr val="FFFF00"/>
                </a:solidFill>
                <a:latin typeface="Calibri" pitchFamily="34" charset="0"/>
                <a:ea typeface="SimSun" pitchFamily="2" charset="-122"/>
                <a:cs typeface="+mn-cs"/>
              </a:rPr>
              <a:t>Full Duplex UART  for Serial Communication</a:t>
            </a:r>
          </a:p>
          <a:p>
            <a:pPr marL="514350" lvl="0" indent="-514350">
              <a:spcBef>
                <a:spcPct val="20000"/>
              </a:spcBef>
            </a:pPr>
            <a:r>
              <a:rPr lang="en-US" altLang="zh-CN" kern="0" dirty="0">
                <a:solidFill>
                  <a:srgbClr val="FFFF00"/>
                </a:solidFill>
                <a:latin typeface="Calibri" pitchFamily="34" charset="0"/>
                <a:ea typeface="SimSun" pitchFamily="2" charset="-122"/>
                <a:cs typeface="+mn-cs"/>
              </a:rPr>
              <a:t>5 Vector Interrupts  ( 2 External, 3 Internal  - Timer0,Timer1,Serial)</a:t>
            </a:r>
          </a:p>
          <a:p>
            <a:pPr marL="514350" lvl="0" indent="-514350">
              <a:spcBef>
                <a:spcPct val="20000"/>
              </a:spcBef>
            </a:pPr>
            <a:r>
              <a:rPr lang="en-US" altLang="zh-CN" kern="0" dirty="0">
                <a:solidFill>
                  <a:srgbClr val="FFFF00"/>
                </a:solidFill>
                <a:latin typeface="Calibri" pitchFamily="34" charset="0"/>
                <a:ea typeface="SimSun" pitchFamily="2" charset="-122"/>
                <a:cs typeface="+mn-cs"/>
              </a:rPr>
              <a:t>On Chip Clock Oscillator</a:t>
            </a:r>
          </a:p>
          <a:p>
            <a:pPr marL="514350" lvl="0" indent="-514350">
              <a:spcBef>
                <a:spcPct val="20000"/>
              </a:spcBef>
            </a:pPr>
            <a:r>
              <a:rPr lang="en-US" altLang="zh-CN" kern="0" dirty="0">
                <a:solidFill>
                  <a:srgbClr val="FFFF00"/>
                </a:solidFill>
                <a:latin typeface="Calibri" pitchFamily="34" charset="0"/>
                <a:ea typeface="SimSun" pitchFamily="2" charset="-122"/>
                <a:cs typeface="+mn-cs"/>
              </a:rPr>
              <a:t>16 bit Address bus </a:t>
            </a:r>
          </a:p>
          <a:p>
            <a:pPr marL="514350" lvl="0" indent="-514350">
              <a:spcBef>
                <a:spcPct val="20000"/>
              </a:spcBef>
            </a:pPr>
            <a:r>
              <a:rPr lang="en-US" altLang="zh-CN" kern="0" dirty="0">
                <a:solidFill>
                  <a:srgbClr val="FFFF00"/>
                </a:solidFill>
                <a:latin typeface="Calibri" pitchFamily="34" charset="0"/>
                <a:ea typeface="SimSun" pitchFamily="2" charset="-122"/>
                <a:cs typeface="+mn-cs"/>
              </a:rPr>
              <a:t>	64k External Code Memory</a:t>
            </a:r>
          </a:p>
          <a:p>
            <a:pPr marL="514350" lvl="0" indent="-514350">
              <a:spcBef>
                <a:spcPct val="20000"/>
              </a:spcBef>
            </a:pPr>
            <a:r>
              <a:rPr lang="en-US" altLang="zh-CN" kern="0" dirty="0">
                <a:solidFill>
                  <a:srgbClr val="FFFF00"/>
                </a:solidFill>
                <a:latin typeface="Calibri" pitchFamily="34" charset="0"/>
                <a:ea typeface="SimSun" pitchFamily="2" charset="-122"/>
                <a:cs typeface="+mn-cs"/>
              </a:rPr>
              <a:t>	64k External Data Memory</a:t>
            </a:r>
          </a:p>
          <a:p>
            <a:pPr marL="514350" indent="-514350">
              <a:spcBef>
                <a:spcPct val="20000"/>
              </a:spcBef>
            </a:pPr>
            <a:r>
              <a:rPr lang="en-US" altLang="zh-CN" kern="0" dirty="0">
                <a:solidFill>
                  <a:srgbClr val="FFFF00"/>
                </a:solidFill>
                <a:latin typeface="Calibri" pitchFamily="34" charset="0"/>
                <a:ea typeface="SimSun" pitchFamily="2" charset="-122"/>
              </a:rPr>
              <a:t>16-bit program counter  to access  external Code Memory and </a:t>
            </a:r>
          </a:p>
          <a:p>
            <a:pPr marL="514350" indent="-514350">
              <a:spcBef>
                <a:spcPct val="20000"/>
              </a:spcBef>
            </a:pPr>
            <a:r>
              <a:rPr lang="en-US" altLang="zh-CN" kern="0" dirty="0">
                <a:solidFill>
                  <a:srgbClr val="FFFF00"/>
                </a:solidFill>
                <a:latin typeface="Calibri" pitchFamily="34" charset="0"/>
                <a:ea typeface="SimSun" pitchFamily="2" charset="-122"/>
              </a:rPr>
              <a:t>16 bit Data Pointer  to access external Data Memory</a:t>
            </a:r>
          </a:p>
          <a:p>
            <a:pPr marL="514350" indent="-514350">
              <a:spcBef>
                <a:spcPct val="20000"/>
              </a:spcBef>
            </a:pPr>
            <a:r>
              <a:rPr lang="en-US" altLang="zh-CN" kern="0" dirty="0">
                <a:solidFill>
                  <a:srgbClr val="FFFF00"/>
                </a:solidFill>
                <a:latin typeface="Calibri" pitchFamily="34" charset="0"/>
                <a:ea typeface="SimSun" pitchFamily="2" charset="-122"/>
              </a:rPr>
              <a:t>128 user defined flags</a:t>
            </a:r>
          </a:p>
          <a:p>
            <a:pPr marL="514350" lvl="0" indent="-514350">
              <a:spcBef>
                <a:spcPct val="20000"/>
              </a:spcBef>
            </a:pPr>
            <a:r>
              <a:rPr lang="en-US" altLang="zh-CN" kern="0" dirty="0">
                <a:solidFill>
                  <a:srgbClr val="FFFF00"/>
                </a:solidFill>
                <a:latin typeface="Calibri" pitchFamily="34" charset="0"/>
                <a:ea typeface="SimSun" pitchFamily="2" charset="-122"/>
                <a:cs typeface="+mn-cs"/>
              </a:rPr>
              <a:t>32 General Purpose Registers each of 8 bits</a:t>
            </a:r>
          </a:p>
        </p:txBody>
      </p:sp>
    </p:spTree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7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 dirty="0">
                <a:ea typeface="Calibri" pitchFamily="34" charset="0"/>
              </a:rPr>
              <a:t>8051 Family</a:t>
            </a:r>
          </a:p>
        </p:txBody>
      </p:sp>
      <p:sp>
        <p:nvSpPr>
          <p:cNvPr id="34819" name="Content Placeholder 8"/>
          <p:cNvSpPr>
            <a:spLocks noGrp="1"/>
          </p:cNvSpPr>
          <p:nvPr>
            <p:ph idx="1"/>
          </p:nvPr>
        </p:nvSpPr>
        <p:spPr>
          <a:xfrm>
            <a:off x="173038" y="1214438"/>
            <a:ext cx="8786812" cy="1928812"/>
          </a:xfrm>
        </p:spPr>
        <p:txBody>
          <a:bodyPr/>
          <a:lstStyle/>
          <a:p>
            <a:pPr eaLnBrk="1" hangingPunct="1"/>
            <a:r>
              <a:rPr lang="en-US" dirty="0">
                <a:ea typeface="Calibri" pitchFamily="34" charset="0"/>
              </a:rPr>
              <a:t>The 8051 is a subset of the 8052</a:t>
            </a:r>
          </a:p>
          <a:p>
            <a:pPr eaLnBrk="1" hangingPunct="1"/>
            <a:r>
              <a:rPr lang="en-US" dirty="0">
                <a:ea typeface="Calibri" pitchFamily="34" charset="0"/>
              </a:rPr>
              <a:t>The 8031 is a ROM-less 8051</a:t>
            </a:r>
          </a:p>
          <a:p>
            <a:pPr lvl="1" eaLnBrk="1" hangingPunct="1"/>
            <a:r>
              <a:rPr lang="en-US" dirty="0">
                <a:ea typeface="Calibri" pitchFamily="34" charset="0"/>
              </a:rPr>
              <a:t>Add external ROM to it</a:t>
            </a:r>
          </a:p>
          <a:p>
            <a:pPr lvl="1" eaLnBrk="1" hangingPunct="1"/>
            <a:r>
              <a:rPr lang="en-US" dirty="0">
                <a:ea typeface="Calibri" pitchFamily="34" charset="0"/>
              </a:rPr>
              <a:t>You lose two ports, and leave only 2 ports for I/O operations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8051 Microcontroller</a:t>
            </a:r>
            <a:endParaRPr lang="en-US" dirty="0"/>
          </a:p>
        </p:txBody>
      </p:sp>
      <p:sp>
        <p:nvSpPr>
          <p:cNvPr id="34821" name="Footer Placeholder 5"/>
          <p:cNvSpPr>
            <a:spLocks noGrp="1"/>
          </p:cNvSpPr>
          <p:nvPr>
            <p:ph type="ftr" sz="quarter" idx="4294967295"/>
          </p:nvPr>
        </p:nvSpPr>
        <p:spPr bwMode="auto">
          <a:xfrm>
            <a:off x="2767013" y="6572250"/>
            <a:ext cx="3519487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/>
              <a:t>Suresh.P.Nair , HOD - ECE , RCET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02D14A9-4E1D-4462-8160-E41C9F3739B8}" type="slidenum">
              <a:rPr lang="en-US"/>
              <a:pPr>
                <a:defRPr/>
              </a:pPr>
              <a:t>16</a:t>
            </a:fld>
            <a:endParaRPr lang="en-US"/>
          </a:p>
        </p:txBody>
      </p:sp>
      <p:pic>
        <p:nvPicPr>
          <p:cNvPr id="6840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28788" y="3286125"/>
            <a:ext cx="5414962" cy="314166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840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840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840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4"/>
            <a:ext cx="9144000" cy="785818"/>
          </a:xfrm>
        </p:spPr>
        <p:txBody>
          <a:bodyPr/>
          <a:lstStyle/>
          <a:p>
            <a:r>
              <a:rPr lang="en-US" dirty="0"/>
              <a:t>Pin Diagram</a:t>
            </a:r>
            <a:endParaRPr lang="en-IN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8051 Microcontroller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07703D2-2CD9-4375-ADBC-8FD9485A281C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pic>
        <p:nvPicPr>
          <p:cNvPr id="16179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14414" y="714356"/>
            <a:ext cx="5929354" cy="57053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 Diagram of 8051</a:t>
            </a:r>
            <a:endParaRPr lang="en-IN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8051 Microcontroller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150E92B-C567-477E-B3F9-9B11DA11F0E8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pic>
        <p:nvPicPr>
          <p:cNvPr id="1597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28662" y="1571612"/>
            <a:ext cx="7534275" cy="441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Content Placeholder 2"/>
          <p:cNvSpPr>
            <a:spLocks noGrp="1"/>
          </p:cNvSpPr>
          <p:nvPr>
            <p:ph idx="4294967295"/>
          </p:nvPr>
        </p:nvSpPr>
        <p:spPr>
          <a:xfrm>
            <a:off x="457200" y="0"/>
            <a:ext cx="8229600" cy="6858000"/>
          </a:xfrm>
        </p:spPr>
        <p:txBody>
          <a:bodyPr/>
          <a:lstStyle/>
          <a:p>
            <a:pPr marL="514350" indent="-514350" algn="ctr" eaLnBrk="1" hangingPunct="1">
              <a:buFontTx/>
              <a:buNone/>
            </a:pPr>
            <a:r>
              <a:rPr lang="en-US" altLang="zh-CN" sz="2000">
                <a:latin typeface="Calibri" pitchFamily="34" charset="0"/>
                <a:ea typeface="SimSun" pitchFamily="2" charset="-122"/>
              </a:rPr>
              <a:t>Separate read instructions for external data and code memory.</a:t>
            </a:r>
            <a:r>
              <a:rPr lang="en-US" altLang="zh-CN" sz="2800">
                <a:latin typeface="Calibri" pitchFamily="34" charset="0"/>
                <a:ea typeface="SimSun" pitchFamily="2" charset="-122"/>
              </a:rPr>
              <a:t> </a:t>
            </a:r>
          </a:p>
        </p:txBody>
      </p:sp>
      <p:sp>
        <p:nvSpPr>
          <p:cNvPr id="6148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CN" altLang="zh-CN">
              <a:ea typeface="SimSun" pitchFamily="2" charset="-122"/>
            </a:endParaRPr>
          </a:p>
        </p:txBody>
      </p:sp>
      <p:graphicFrame>
        <p:nvGraphicFramePr>
          <p:cNvPr id="6146" name="Object 4"/>
          <p:cNvGraphicFramePr>
            <a:graphicFrameLocks noChangeAspect="1"/>
          </p:cNvGraphicFramePr>
          <p:nvPr/>
        </p:nvGraphicFramePr>
        <p:xfrm>
          <a:off x="1524000" y="228576"/>
          <a:ext cx="6477024" cy="64770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6070755" imgH="6371396" progId="">
                  <p:embed/>
                </p:oleObj>
              </mc:Choice>
              <mc:Fallback>
                <p:oleObj name="Visio" r:id="rId3" imgW="6070755" imgH="6371396" progId="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0" y="228576"/>
                        <a:ext cx="6477024" cy="647702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7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 dirty="0">
                <a:ea typeface="Calibri" pitchFamily="34" charset="0"/>
              </a:rPr>
              <a:t>Microprocessor Based System</a:t>
            </a:r>
          </a:p>
        </p:txBody>
      </p:sp>
      <p:sp>
        <p:nvSpPr>
          <p:cNvPr id="23555" name="Content Placeholder 8"/>
          <p:cNvSpPr>
            <a:spLocks noGrp="1"/>
          </p:cNvSpPr>
          <p:nvPr>
            <p:ph idx="1"/>
          </p:nvPr>
        </p:nvSpPr>
        <p:spPr>
          <a:xfrm>
            <a:off x="457200" y="1071563"/>
            <a:ext cx="8229600" cy="1828800"/>
          </a:xfrm>
        </p:spPr>
        <p:txBody>
          <a:bodyPr/>
          <a:lstStyle/>
          <a:p>
            <a:pPr eaLnBrk="1" hangingPunct="1">
              <a:buNone/>
            </a:pPr>
            <a:r>
              <a:rPr lang="en-US" dirty="0">
                <a:ea typeface="Calibri" pitchFamily="34" charset="0"/>
              </a:rPr>
              <a:t>CPU</a:t>
            </a:r>
          </a:p>
          <a:p>
            <a:pPr eaLnBrk="1" hangingPunct="1">
              <a:buNone/>
            </a:pPr>
            <a:r>
              <a:rPr lang="en-US" dirty="0">
                <a:ea typeface="Calibri" pitchFamily="34" charset="0"/>
              </a:rPr>
              <a:t>External RAM, ROM, I/O </a:t>
            </a:r>
          </a:p>
          <a:p>
            <a:pPr eaLnBrk="1" hangingPunct="1">
              <a:buNone/>
            </a:pPr>
            <a:r>
              <a:rPr lang="en-US" dirty="0">
                <a:ea typeface="Calibri" pitchFamily="34" charset="0"/>
              </a:rPr>
              <a:t> (No internal RAM, ROM, I/O ports in the CPU)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8051 Microcontroller</a:t>
            </a:r>
            <a:endParaRPr lang="en-US" dirty="0"/>
          </a:p>
        </p:txBody>
      </p:sp>
      <p:sp>
        <p:nvSpPr>
          <p:cNvPr id="23557" name="Footer Placeholder 5"/>
          <p:cNvSpPr>
            <a:spLocks noGrp="1"/>
          </p:cNvSpPr>
          <p:nvPr>
            <p:ph type="ftr" sz="quarter" idx="4294967295"/>
          </p:nvPr>
        </p:nvSpPr>
        <p:spPr bwMode="auto">
          <a:xfrm>
            <a:off x="2767013" y="6572250"/>
            <a:ext cx="3519487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/>
              <a:t>Suresh.P.Nair , HOD - ECE , RCET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1714034-1DA4-4073-93C1-30136CBD513F}" type="slidenum">
              <a:rPr lang="en-US"/>
              <a:pPr>
                <a:defRPr/>
              </a:pPr>
              <a:t>2</a:t>
            </a:fld>
            <a:endParaRPr lang="en-US"/>
          </a:p>
        </p:txBody>
      </p:sp>
      <p:pic>
        <p:nvPicPr>
          <p:cNvPr id="6809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0034" y="2714620"/>
            <a:ext cx="7986742" cy="345482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809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7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28670"/>
          </a:xfrm>
        </p:spPr>
        <p:txBody>
          <a:bodyPr/>
          <a:lstStyle/>
          <a:p>
            <a:pPr eaLnBrk="1" hangingPunct="1"/>
            <a:r>
              <a:rPr lang="en-US" dirty="0">
                <a:ea typeface="Calibri" pitchFamily="34" charset="0"/>
              </a:rPr>
              <a:t>Pin Description of the 8051</a:t>
            </a:r>
          </a:p>
        </p:txBody>
      </p:sp>
      <p:sp>
        <p:nvSpPr>
          <p:cNvPr id="36867" name="Content Placeholder 9"/>
          <p:cNvSpPr>
            <a:spLocks noGrp="1"/>
          </p:cNvSpPr>
          <p:nvPr>
            <p:ph idx="1"/>
          </p:nvPr>
        </p:nvSpPr>
        <p:spPr>
          <a:xfrm>
            <a:off x="173038" y="1214438"/>
            <a:ext cx="8786812" cy="5143500"/>
          </a:xfrm>
        </p:spPr>
        <p:txBody>
          <a:bodyPr/>
          <a:lstStyle/>
          <a:p>
            <a:pPr algn="just" eaLnBrk="1" hangingPunct="1">
              <a:spcBef>
                <a:spcPct val="0"/>
              </a:spcBef>
              <a:spcAft>
                <a:spcPts val="1200"/>
              </a:spcAft>
            </a:pPr>
            <a:r>
              <a:rPr lang="en-US" dirty="0">
                <a:ea typeface="Calibri" pitchFamily="34" charset="0"/>
              </a:rPr>
              <a:t>8051 family members (e.g., 8751, 89C51, 89C52, DS89C4x0)</a:t>
            </a:r>
          </a:p>
          <a:p>
            <a:pPr lvl="1" algn="just" eaLnBrk="1" hangingPunct="1">
              <a:spcBef>
                <a:spcPct val="0"/>
              </a:spcBef>
              <a:spcAft>
                <a:spcPts val="1200"/>
              </a:spcAft>
            </a:pPr>
            <a:r>
              <a:rPr lang="en-US" dirty="0">
                <a:ea typeface="Calibri" pitchFamily="34" charset="0"/>
              </a:rPr>
              <a:t>Have </a:t>
            </a:r>
            <a:r>
              <a:rPr lang="en-US" b="1" dirty="0">
                <a:solidFill>
                  <a:srgbClr val="00B0F0"/>
                </a:solidFill>
                <a:ea typeface="Calibri" pitchFamily="34" charset="0"/>
              </a:rPr>
              <a:t>40 pins </a:t>
            </a:r>
            <a:r>
              <a:rPr lang="en-US" dirty="0">
                <a:ea typeface="Calibri" pitchFamily="34" charset="0"/>
              </a:rPr>
              <a:t>dedicated for various functions such as I/O, RD, WR, address, data, and interrupts.</a:t>
            </a:r>
          </a:p>
          <a:p>
            <a:pPr lvl="1" algn="just" eaLnBrk="1" hangingPunct="1"/>
            <a:r>
              <a:rPr lang="en-US" dirty="0">
                <a:ea typeface="Calibri" pitchFamily="34" charset="0"/>
              </a:rPr>
              <a:t>Come in different packages, such as </a:t>
            </a:r>
          </a:p>
          <a:p>
            <a:pPr lvl="2" algn="just" eaLnBrk="1" hangingPunct="1"/>
            <a:r>
              <a:rPr lang="en-US" i="1" dirty="0">
                <a:solidFill>
                  <a:srgbClr val="CC99FF"/>
                </a:solidFill>
                <a:ea typeface="Calibri" pitchFamily="34" charset="0"/>
              </a:rPr>
              <a:t>DIP(dual in-line package),</a:t>
            </a:r>
          </a:p>
          <a:p>
            <a:pPr lvl="2" algn="just" eaLnBrk="1" hangingPunct="1"/>
            <a:r>
              <a:rPr lang="en-US" i="1" dirty="0">
                <a:solidFill>
                  <a:srgbClr val="CC99FF"/>
                </a:solidFill>
                <a:ea typeface="Calibri" pitchFamily="34" charset="0"/>
              </a:rPr>
              <a:t>QFP(quad flat package), and</a:t>
            </a:r>
          </a:p>
          <a:p>
            <a:pPr lvl="2" algn="just" eaLnBrk="1" hangingPunct="1">
              <a:spcBef>
                <a:spcPct val="0"/>
              </a:spcBef>
              <a:spcAft>
                <a:spcPts val="2400"/>
              </a:spcAft>
            </a:pPr>
            <a:r>
              <a:rPr lang="en-US" i="1" dirty="0">
                <a:solidFill>
                  <a:srgbClr val="CC99FF"/>
                </a:solidFill>
                <a:ea typeface="Calibri" pitchFamily="34" charset="0"/>
              </a:rPr>
              <a:t>LLC(leadless chip carrier)</a:t>
            </a:r>
          </a:p>
          <a:p>
            <a:pPr algn="just" eaLnBrk="1" hangingPunct="1"/>
            <a:r>
              <a:rPr lang="en-US" dirty="0">
                <a:ea typeface="Calibri" pitchFamily="34" charset="0"/>
              </a:rPr>
              <a:t>Some companies provide a 20-pin version of the 8051 with a reduced number of I/O ports for less demanding applications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8051 Microcontroller</a:t>
            </a:r>
            <a:endParaRPr lang="en-US" dirty="0"/>
          </a:p>
        </p:txBody>
      </p:sp>
      <p:sp>
        <p:nvSpPr>
          <p:cNvPr id="36869" name="Footer Placeholder 5"/>
          <p:cNvSpPr>
            <a:spLocks noGrp="1"/>
          </p:cNvSpPr>
          <p:nvPr>
            <p:ph type="ftr" sz="quarter" idx="4294967295"/>
          </p:nvPr>
        </p:nvSpPr>
        <p:spPr bwMode="auto">
          <a:xfrm>
            <a:off x="2767013" y="6572250"/>
            <a:ext cx="3519487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/>
              <a:t>Suresh.P.Nair , HOD - ECE , RCET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79149C1-7247-4054-831F-771B128CC8C2}" type="slidenum">
              <a:rPr lang="en-US"/>
              <a:pPr>
                <a:defRPr/>
              </a:pPr>
              <a:t>20</a:t>
            </a:fld>
            <a:endParaRPr lang="en-US"/>
          </a:p>
        </p:txBody>
      </p:sp>
      <p:pic>
        <p:nvPicPr>
          <p:cNvPr id="1026" name="Picture 2" descr="Leadless Chp Carrier Sckets">
            <a:extLst>
              <a:ext uri="{FF2B5EF4-FFF2-40B4-BE49-F238E27FC236}">
                <a16:creationId xmlns:a16="http://schemas.microsoft.com/office/drawing/2014/main" id="{6A53F0BA-48B2-5DE7-6848-8E7490B036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2817" y="2668315"/>
            <a:ext cx="1969715" cy="1117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emipkg - Semiconductor,IC,Package ...">
            <a:extLst>
              <a:ext uri="{FF2B5EF4-FFF2-40B4-BE49-F238E27FC236}">
                <a16:creationId xmlns:a16="http://schemas.microsoft.com/office/drawing/2014/main" id="{7845F93A-205F-6278-68E2-BF55D38E96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1568" y="3786188"/>
            <a:ext cx="2016224" cy="1206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7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>
                <a:ea typeface="Calibri" pitchFamily="34" charset="0"/>
              </a:rPr>
              <a:t>XTAL1 and XTAL2</a:t>
            </a:r>
          </a:p>
        </p:txBody>
      </p:sp>
      <p:sp>
        <p:nvSpPr>
          <p:cNvPr id="38915" name="Content Placeholder 8"/>
          <p:cNvSpPr>
            <a:spLocks noGrp="1"/>
          </p:cNvSpPr>
          <p:nvPr>
            <p:ph idx="1"/>
          </p:nvPr>
        </p:nvSpPr>
        <p:spPr>
          <a:xfrm>
            <a:off x="173038" y="1214438"/>
            <a:ext cx="8786812" cy="2643187"/>
          </a:xfrm>
        </p:spPr>
        <p:txBody>
          <a:bodyPr/>
          <a:lstStyle/>
          <a:p>
            <a:pPr eaLnBrk="1" hangingPunct="1"/>
            <a:r>
              <a:rPr lang="en-US" dirty="0">
                <a:ea typeface="Calibri" pitchFamily="34" charset="0"/>
              </a:rPr>
              <a:t>The 8051 has an on-chip oscillator but requires an external crystal to run it</a:t>
            </a:r>
          </a:p>
          <a:p>
            <a:pPr lvl="1" eaLnBrk="1" hangingPunct="1"/>
            <a:r>
              <a:rPr lang="en-US" dirty="0">
                <a:ea typeface="Calibri" pitchFamily="34" charset="0"/>
              </a:rPr>
              <a:t>A quartz crystal oscillator is connected to inputs XTAL1 (pin19) and XTAL2 (pin18)</a:t>
            </a:r>
          </a:p>
          <a:p>
            <a:pPr lvl="1" eaLnBrk="1" hangingPunct="1"/>
            <a:r>
              <a:rPr lang="en-US" dirty="0">
                <a:ea typeface="Calibri" pitchFamily="34" charset="0"/>
              </a:rPr>
              <a:t>The quartz crystal oscillator also needs two capacitors of 30 pF value</a:t>
            </a:r>
          </a:p>
          <a:p>
            <a:pPr lvl="1" eaLnBrk="1" hangingPunct="1"/>
            <a:r>
              <a:rPr lang="en-US" dirty="0">
                <a:ea typeface="Calibri" pitchFamily="34" charset="0"/>
              </a:rPr>
              <a:t>The original 8051 operates at </a:t>
            </a:r>
            <a:r>
              <a:rPr lang="en-US" dirty="0">
                <a:solidFill>
                  <a:srgbClr val="FFFF00"/>
                </a:solidFill>
                <a:ea typeface="Calibri" pitchFamily="34" charset="0"/>
              </a:rPr>
              <a:t>12 MHZ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8051 Microcontroller</a:t>
            </a:r>
            <a:endParaRPr lang="en-US" dirty="0"/>
          </a:p>
        </p:txBody>
      </p:sp>
      <p:sp>
        <p:nvSpPr>
          <p:cNvPr id="38917" name="Footer Placeholder 5"/>
          <p:cNvSpPr>
            <a:spLocks noGrp="1"/>
          </p:cNvSpPr>
          <p:nvPr>
            <p:ph type="ftr" sz="quarter" idx="4294967295"/>
          </p:nvPr>
        </p:nvSpPr>
        <p:spPr bwMode="auto">
          <a:xfrm>
            <a:off x="2767013" y="6572250"/>
            <a:ext cx="3519487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/>
              <a:t>Suresh.P.Nair , HOD - ECE , RCET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B4930F2-7A15-4D36-8BB5-49A4AFE7E814}" type="slidenum">
              <a:rPr lang="en-US"/>
              <a:pPr>
                <a:defRPr/>
              </a:pPr>
              <a:t>21</a:t>
            </a:fld>
            <a:endParaRPr lang="en-US"/>
          </a:p>
        </p:txBody>
      </p:sp>
      <p:pic>
        <p:nvPicPr>
          <p:cNvPr id="701441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00760" y="3643314"/>
            <a:ext cx="2857520" cy="278608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1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01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itle 7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>
                <a:ea typeface="Calibri" pitchFamily="34" charset="0"/>
              </a:rPr>
              <a:t>XTAL1 and XTAL2 …..</a:t>
            </a:r>
          </a:p>
        </p:txBody>
      </p:sp>
      <p:sp>
        <p:nvSpPr>
          <p:cNvPr id="39939" name="Content Placeholder 8"/>
          <p:cNvSpPr>
            <a:spLocks noGrp="1"/>
          </p:cNvSpPr>
          <p:nvPr>
            <p:ph idx="1"/>
          </p:nvPr>
        </p:nvSpPr>
        <p:spPr>
          <a:xfrm>
            <a:off x="173038" y="1214438"/>
            <a:ext cx="8786812" cy="2000250"/>
          </a:xfrm>
        </p:spPr>
        <p:txBody>
          <a:bodyPr/>
          <a:lstStyle/>
          <a:p>
            <a:pPr eaLnBrk="1" hangingPunct="1"/>
            <a:r>
              <a:rPr lang="en-US">
                <a:ea typeface="Calibri" pitchFamily="34" charset="0"/>
              </a:rPr>
              <a:t>If you use a frequency source other than a crystal oscillator, such as a TTL oscillator:</a:t>
            </a:r>
          </a:p>
          <a:p>
            <a:pPr lvl="1" eaLnBrk="1" hangingPunct="1"/>
            <a:r>
              <a:rPr lang="en-US">
                <a:ea typeface="Calibri" pitchFamily="34" charset="0"/>
              </a:rPr>
              <a:t>It will be connected to XTAL1</a:t>
            </a:r>
          </a:p>
          <a:p>
            <a:pPr lvl="1" eaLnBrk="1" hangingPunct="1"/>
            <a:r>
              <a:rPr lang="en-US">
                <a:ea typeface="Calibri" pitchFamily="34" charset="0"/>
              </a:rPr>
              <a:t>XTAL2 is left unconnected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8051 Microcontroller</a:t>
            </a:r>
            <a:endParaRPr lang="en-US" dirty="0"/>
          </a:p>
        </p:txBody>
      </p:sp>
      <p:sp>
        <p:nvSpPr>
          <p:cNvPr id="39941" name="Footer Placeholder 5"/>
          <p:cNvSpPr>
            <a:spLocks noGrp="1"/>
          </p:cNvSpPr>
          <p:nvPr>
            <p:ph type="ftr" sz="quarter" idx="4294967295"/>
          </p:nvPr>
        </p:nvSpPr>
        <p:spPr bwMode="auto">
          <a:xfrm>
            <a:off x="2767013" y="6572250"/>
            <a:ext cx="3519487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/>
              <a:t>Suresh.P.Nair , HOD - ECE , RCET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7151B2F-67BA-4108-BC38-97CABD0DA506}" type="slidenum">
              <a:rPr lang="en-US"/>
              <a:pPr>
                <a:defRPr/>
              </a:pPr>
              <a:t>22</a:t>
            </a:fld>
            <a:endParaRPr lang="en-US"/>
          </a:p>
        </p:txBody>
      </p:sp>
      <p:pic>
        <p:nvPicPr>
          <p:cNvPr id="7137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000496" y="2928934"/>
            <a:ext cx="4076700" cy="306705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137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137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137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le 7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 dirty="0">
                <a:ea typeface="Calibri" pitchFamily="34" charset="0"/>
              </a:rPr>
              <a:t>RST</a:t>
            </a:r>
          </a:p>
        </p:txBody>
      </p:sp>
      <p:sp>
        <p:nvSpPr>
          <p:cNvPr id="41987" name="Content Placeholder 8"/>
          <p:cNvSpPr>
            <a:spLocks noGrp="1"/>
          </p:cNvSpPr>
          <p:nvPr>
            <p:ph idx="1"/>
          </p:nvPr>
        </p:nvSpPr>
        <p:spPr>
          <a:xfrm>
            <a:off x="173038" y="1214438"/>
            <a:ext cx="8786812" cy="2428875"/>
          </a:xfrm>
        </p:spPr>
        <p:txBody>
          <a:bodyPr/>
          <a:lstStyle/>
          <a:p>
            <a:pPr algn="just" eaLnBrk="1" hangingPunct="1"/>
            <a:r>
              <a:rPr lang="en-US" sz="2400" dirty="0">
                <a:ea typeface="Calibri" pitchFamily="34" charset="0"/>
              </a:rPr>
              <a:t>RESET pin is an input and is active high (normally low)</a:t>
            </a:r>
          </a:p>
          <a:p>
            <a:pPr algn="just" eaLnBrk="1" hangingPunct="1"/>
            <a:r>
              <a:rPr lang="en-US" sz="2400" dirty="0">
                <a:ea typeface="Calibri" pitchFamily="34" charset="0"/>
              </a:rPr>
              <a:t>Upon applying a high pulse to this pin, the microcontroller will reset and terminate all activities</a:t>
            </a:r>
          </a:p>
          <a:p>
            <a:pPr algn="just" eaLnBrk="1" hangingPunct="1"/>
            <a:r>
              <a:rPr lang="en-US" sz="2400" dirty="0">
                <a:ea typeface="Calibri" pitchFamily="34" charset="0"/>
              </a:rPr>
              <a:t>This is often referred to as a power-on reset</a:t>
            </a:r>
          </a:p>
          <a:p>
            <a:pPr algn="just" eaLnBrk="1" hangingPunct="1"/>
            <a:r>
              <a:rPr lang="en-US" sz="2400" dirty="0">
                <a:ea typeface="Calibri" pitchFamily="34" charset="0"/>
              </a:rPr>
              <a:t>Activating a power-on reset will cause all values in the registers to be lost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8051 Microcontroller</a:t>
            </a:r>
            <a:endParaRPr lang="en-US" dirty="0"/>
          </a:p>
        </p:txBody>
      </p:sp>
      <p:sp>
        <p:nvSpPr>
          <p:cNvPr id="41989" name="Footer Placeholder 5"/>
          <p:cNvSpPr>
            <a:spLocks noGrp="1"/>
          </p:cNvSpPr>
          <p:nvPr>
            <p:ph type="ftr" sz="quarter" idx="4294967295"/>
          </p:nvPr>
        </p:nvSpPr>
        <p:spPr bwMode="auto">
          <a:xfrm>
            <a:off x="2767013" y="6572250"/>
            <a:ext cx="3519487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/>
              <a:t>Suresh.P.Nair , HOD - ECE , RCET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C3DFCC2-218C-479B-B330-F12ED3CC5DCD}" type="slidenum">
              <a:rPr lang="en-US"/>
              <a:pPr>
                <a:defRPr/>
              </a:pPr>
              <a:t>23</a:t>
            </a:fld>
            <a:endParaRPr lang="en-US"/>
          </a:p>
        </p:txBody>
      </p:sp>
      <p:pic>
        <p:nvPicPr>
          <p:cNvPr id="700417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43188" y="3714750"/>
            <a:ext cx="5453062" cy="26368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0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00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le 7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 dirty="0">
                <a:ea typeface="Calibri" pitchFamily="34" charset="0"/>
              </a:rPr>
              <a:t>EA’</a:t>
            </a:r>
          </a:p>
        </p:txBody>
      </p:sp>
      <p:sp>
        <p:nvSpPr>
          <p:cNvPr id="44035" name="Content Placeholder 8"/>
          <p:cNvSpPr>
            <a:spLocks noGrp="1"/>
          </p:cNvSpPr>
          <p:nvPr>
            <p:ph idx="1"/>
          </p:nvPr>
        </p:nvSpPr>
        <p:spPr>
          <a:xfrm>
            <a:off x="642910" y="1214438"/>
            <a:ext cx="8316940" cy="5143500"/>
          </a:xfrm>
        </p:spPr>
        <p:txBody>
          <a:bodyPr/>
          <a:lstStyle/>
          <a:p>
            <a:pPr algn="just" eaLnBrk="1" hangingPunct="1">
              <a:spcBef>
                <a:spcPct val="0"/>
              </a:spcBef>
              <a:spcAft>
                <a:spcPts val="3000"/>
              </a:spcAft>
            </a:pPr>
            <a:r>
              <a:rPr lang="en-US" dirty="0">
                <a:ea typeface="Calibri" pitchFamily="34" charset="0"/>
              </a:rPr>
              <a:t>EA’, </a:t>
            </a:r>
            <a:r>
              <a:rPr lang="en-US" b="1" dirty="0">
                <a:solidFill>
                  <a:srgbClr val="00B0F0"/>
                </a:solidFill>
                <a:ea typeface="Calibri" pitchFamily="34" charset="0"/>
              </a:rPr>
              <a:t>“external access’’</a:t>
            </a:r>
            <a:r>
              <a:rPr lang="en-US" dirty="0">
                <a:ea typeface="Calibri" pitchFamily="34" charset="0"/>
              </a:rPr>
              <a:t>, is an input pin and must be connected to </a:t>
            </a:r>
            <a:r>
              <a:rPr lang="en-US" dirty="0" err="1">
                <a:ea typeface="Calibri" pitchFamily="34" charset="0"/>
              </a:rPr>
              <a:t>Vcc</a:t>
            </a:r>
            <a:r>
              <a:rPr lang="en-US" dirty="0">
                <a:ea typeface="Calibri" pitchFamily="34" charset="0"/>
              </a:rPr>
              <a:t> or GND</a:t>
            </a:r>
          </a:p>
          <a:p>
            <a:pPr algn="just" eaLnBrk="1" hangingPunct="1">
              <a:spcBef>
                <a:spcPct val="0"/>
              </a:spcBef>
              <a:spcAft>
                <a:spcPts val="3000"/>
              </a:spcAft>
            </a:pPr>
            <a:r>
              <a:rPr lang="en-US" dirty="0">
                <a:ea typeface="Calibri" pitchFamily="34" charset="0"/>
              </a:rPr>
              <a:t>The 8051 family members all come with on-chip ROM to store programs and also have an external code and data memory.</a:t>
            </a:r>
          </a:p>
          <a:p>
            <a:pPr algn="just" eaLnBrk="1" hangingPunct="1">
              <a:spcBef>
                <a:spcPct val="0"/>
              </a:spcBef>
              <a:spcAft>
                <a:spcPts val="3000"/>
              </a:spcAft>
            </a:pPr>
            <a:r>
              <a:rPr lang="en-US" dirty="0">
                <a:ea typeface="Calibri" pitchFamily="34" charset="0"/>
              </a:rPr>
              <a:t>Normally EA pin is connected to </a:t>
            </a:r>
            <a:r>
              <a:rPr lang="en-US" dirty="0" err="1">
                <a:ea typeface="Calibri" pitchFamily="34" charset="0"/>
              </a:rPr>
              <a:t>Vcc</a:t>
            </a:r>
            <a:r>
              <a:rPr lang="en-US" dirty="0">
                <a:ea typeface="Calibri" pitchFamily="34" charset="0"/>
              </a:rPr>
              <a:t> (</a:t>
            </a:r>
            <a:r>
              <a:rPr lang="en-US" dirty="0">
                <a:solidFill>
                  <a:srgbClr val="FFFF00"/>
                </a:solidFill>
                <a:ea typeface="Calibri" pitchFamily="34" charset="0"/>
              </a:rPr>
              <a:t>Internal Access</a:t>
            </a:r>
            <a:r>
              <a:rPr lang="en-US" dirty="0">
                <a:ea typeface="Calibri" pitchFamily="34" charset="0"/>
              </a:rPr>
              <a:t>)</a:t>
            </a:r>
          </a:p>
          <a:p>
            <a:pPr algn="just" eaLnBrk="1" hangingPunct="1">
              <a:spcBef>
                <a:spcPct val="0"/>
              </a:spcBef>
              <a:spcAft>
                <a:spcPts val="3000"/>
              </a:spcAft>
            </a:pPr>
            <a:r>
              <a:rPr lang="en-US" dirty="0">
                <a:ea typeface="Calibri" pitchFamily="34" charset="0"/>
              </a:rPr>
              <a:t>EA pin must be connected to GND to indicate that the code or data is stored externally.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8051 Microcontroller</a:t>
            </a:r>
            <a:endParaRPr lang="en-US" dirty="0"/>
          </a:p>
        </p:txBody>
      </p:sp>
      <p:sp>
        <p:nvSpPr>
          <p:cNvPr id="44037" name="Footer Placeholder 5"/>
          <p:cNvSpPr>
            <a:spLocks noGrp="1"/>
          </p:cNvSpPr>
          <p:nvPr>
            <p:ph type="ftr" sz="quarter" idx="4294967295"/>
          </p:nvPr>
        </p:nvSpPr>
        <p:spPr bwMode="auto">
          <a:xfrm>
            <a:off x="2767013" y="6572250"/>
            <a:ext cx="3519487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/>
              <a:t>Suresh.P.Nair , HOD - ECE , RCET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BD48EA9-D1F1-4698-AD9F-27B0EE34FD7F}" type="slidenum">
              <a:rPr lang="en-US"/>
              <a:pPr>
                <a:defRPr/>
              </a:pPr>
              <a:t>24</a:t>
            </a:fld>
            <a:endParaRPr lang="en-US"/>
          </a:p>
        </p:txBody>
      </p:sp>
    </p:spTree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itle 7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 dirty="0">
                <a:ea typeface="Calibri" pitchFamily="34" charset="0"/>
              </a:rPr>
              <a:t>PSEN’ and ALE</a:t>
            </a:r>
          </a:p>
        </p:txBody>
      </p:sp>
      <p:sp>
        <p:nvSpPr>
          <p:cNvPr id="45059" name="Content Placeholder 8"/>
          <p:cNvSpPr>
            <a:spLocks noGrp="1"/>
          </p:cNvSpPr>
          <p:nvPr>
            <p:ph idx="1"/>
          </p:nvPr>
        </p:nvSpPr>
        <p:spPr>
          <a:xfrm>
            <a:off x="357159" y="1214438"/>
            <a:ext cx="8602692" cy="5143500"/>
          </a:xfrm>
        </p:spPr>
        <p:txBody>
          <a:bodyPr/>
          <a:lstStyle/>
          <a:p>
            <a:pPr algn="just" eaLnBrk="1" hangingPunct="1">
              <a:spcBef>
                <a:spcPct val="0"/>
              </a:spcBef>
              <a:spcAft>
                <a:spcPts val="2400"/>
              </a:spcAft>
            </a:pPr>
            <a:r>
              <a:rPr lang="en-US" dirty="0">
                <a:ea typeface="Calibri" pitchFamily="34" charset="0"/>
              </a:rPr>
              <a:t>PSEN, </a:t>
            </a:r>
            <a:r>
              <a:rPr lang="en-US" b="1" dirty="0">
                <a:solidFill>
                  <a:srgbClr val="00B0F0"/>
                </a:solidFill>
                <a:ea typeface="Calibri" pitchFamily="34" charset="0"/>
              </a:rPr>
              <a:t>“program store enable’’</a:t>
            </a:r>
            <a:r>
              <a:rPr lang="en-US" dirty="0">
                <a:ea typeface="Calibri" pitchFamily="34" charset="0"/>
              </a:rPr>
              <a:t>, is an output pin</a:t>
            </a:r>
          </a:p>
          <a:p>
            <a:pPr algn="just" eaLnBrk="1" hangingPunct="1">
              <a:spcBef>
                <a:spcPct val="0"/>
              </a:spcBef>
              <a:spcAft>
                <a:spcPts val="2400"/>
              </a:spcAft>
            </a:pPr>
            <a:r>
              <a:rPr lang="en-US" dirty="0">
                <a:ea typeface="Calibri" pitchFamily="34" charset="0"/>
              </a:rPr>
              <a:t>This pin is connected to the OE pin of the external memory.</a:t>
            </a:r>
          </a:p>
          <a:p>
            <a:pPr algn="just" eaLnBrk="1" hangingPunct="1">
              <a:spcBef>
                <a:spcPct val="0"/>
              </a:spcBef>
              <a:spcAft>
                <a:spcPts val="2400"/>
              </a:spcAft>
            </a:pPr>
            <a:r>
              <a:rPr lang="en-US" dirty="0">
                <a:ea typeface="Calibri" pitchFamily="34" charset="0"/>
              </a:rPr>
              <a:t>For External Code Memory, PSEN’ = 0</a:t>
            </a:r>
          </a:p>
          <a:p>
            <a:pPr algn="just" eaLnBrk="1" hangingPunct="1">
              <a:spcBef>
                <a:spcPct val="0"/>
              </a:spcBef>
              <a:spcAft>
                <a:spcPts val="2400"/>
              </a:spcAft>
            </a:pPr>
            <a:r>
              <a:rPr lang="en-US">
                <a:ea typeface="Calibri" pitchFamily="34" charset="0"/>
              </a:rPr>
              <a:t>ALE </a:t>
            </a:r>
            <a:r>
              <a:rPr lang="en-US" dirty="0">
                <a:ea typeface="Calibri" pitchFamily="34" charset="0"/>
              </a:rPr>
              <a:t>pin is used for </a:t>
            </a:r>
            <a:r>
              <a:rPr lang="en-US" dirty="0" err="1">
                <a:ea typeface="Calibri" pitchFamily="34" charset="0"/>
              </a:rPr>
              <a:t>demultiplexing</a:t>
            </a:r>
            <a:r>
              <a:rPr lang="en-US" dirty="0">
                <a:ea typeface="Calibri" pitchFamily="34" charset="0"/>
              </a:rPr>
              <a:t> the address and data.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8051 Microcontroller</a:t>
            </a:r>
            <a:endParaRPr lang="en-US" dirty="0"/>
          </a:p>
        </p:txBody>
      </p:sp>
      <p:sp>
        <p:nvSpPr>
          <p:cNvPr id="45061" name="Footer Placeholder 5"/>
          <p:cNvSpPr>
            <a:spLocks noGrp="1"/>
          </p:cNvSpPr>
          <p:nvPr>
            <p:ph type="ftr" sz="quarter" idx="4294967295"/>
          </p:nvPr>
        </p:nvSpPr>
        <p:spPr bwMode="auto">
          <a:xfrm>
            <a:off x="2767013" y="6572250"/>
            <a:ext cx="3519487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/>
              <a:t>Suresh.P.Nair , HOD - ECE , RCET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87821BA-9A8E-4525-852A-D9619D03FB2B}" type="slidenum">
              <a:rPr lang="en-US"/>
              <a:pPr>
                <a:defRPr/>
              </a:pPr>
              <a:t>25</a:t>
            </a:fld>
            <a:endParaRPr lang="en-US"/>
          </a:p>
        </p:txBody>
      </p:sp>
    </p:spTree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itle 7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>
                <a:ea typeface="Calibri" pitchFamily="34" charset="0"/>
              </a:rPr>
              <a:t>I/O Port Pins</a:t>
            </a:r>
          </a:p>
        </p:txBody>
      </p:sp>
      <p:sp>
        <p:nvSpPr>
          <p:cNvPr id="46083" name="Content Placeholder 8"/>
          <p:cNvSpPr>
            <a:spLocks noGrp="1"/>
          </p:cNvSpPr>
          <p:nvPr>
            <p:ph idx="1"/>
          </p:nvPr>
        </p:nvSpPr>
        <p:spPr>
          <a:xfrm>
            <a:off x="2643188" y="1214438"/>
            <a:ext cx="6316662" cy="3714750"/>
          </a:xfrm>
        </p:spPr>
        <p:txBody>
          <a:bodyPr/>
          <a:lstStyle/>
          <a:p>
            <a:pPr algn="just" eaLnBrk="1" hangingPunct="1">
              <a:spcBef>
                <a:spcPct val="0"/>
              </a:spcBef>
              <a:spcAft>
                <a:spcPts val="3000"/>
              </a:spcAft>
            </a:pPr>
            <a:r>
              <a:rPr lang="en-US" sz="3200" dirty="0">
                <a:ea typeface="Calibri" pitchFamily="34" charset="0"/>
              </a:rPr>
              <a:t>The four 8-bit I/O ports </a:t>
            </a:r>
            <a:r>
              <a:rPr lang="en-US" sz="3200" b="1" dirty="0">
                <a:solidFill>
                  <a:srgbClr val="00B0F0"/>
                </a:solidFill>
                <a:ea typeface="Calibri" pitchFamily="34" charset="0"/>
              </a:rPr>
              <a:t>P0, P1, P2 and P3</a:t>
            </a:r>
            <a:r>
              <a:rPr lang="en-US" sz="3200" dirty="0">
                <a:ea typeface="Calibri" pitchFamily="34" charset="0"/>
              </a:rPr>
              <a:t> each uses 8 pins.</a:t>
            </a:r>
          </a:p>
          <a:p>
            <a:pPr algn="just" eaLnBrk="1" hangingPunct="1">
              <a:spcBef>
                <a:spcPct val="0"/>
              </a:spcBef>
              <a:spcAft>
                <a:spcPts val="3000"/>
              </a:spcAft>
            </a:pPr>
            <a:r>
              <a:rPr lang="en-US" sz="3200" dirty="0">
                <a:solidFill>
                  <a:srgbClr val="FFFF00"/>
                </a:solidFill>
                <a:ea typeface="Calibri" pitchFamily="34" charset="0"/>
              </a:rPr>
              <a:t>All the ports upon RESET are configured as output</a:t>
            </a:r>
            <a:r>
              <a:rPr lang="en-US" sz="3200" dirty="0">
                <a:ea typeface="Calibri" pitchFamily="34" charset="0"/>
              </a:rPr>
              <a:t>, ready to be used as input ports by the external device.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8051 Microcontroller</a:t>
            </a:r>
            <a:endParaRPr lang="en-US" dirty="0"/>
          </a:p>
        </p:txBody>
      </p:sp>
      <p:sp>
        <p:nvSpPr>
          <p:cNvPr id="46085" name="Footer Placeholder 5"/>
          <p:cNvSpPr>
            <a:spLocks noGrp="1"/>
          </p:cNvSpPr>
          <p:nvPr>
            <p:ph type="ftr" sz="quarter" idx="4294967295"/>
          </p:nvPr>
        </p:nvSpPr>
        <p:spPr bwMode="auto">
          <a:xfrm>
            <a:off x="2767013" y="6572250"/>
            <a:ext cx="3519487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/>
              <a:t>Suresh.P.Nair , HOD - ECE , RCET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D45B72C-EB47-4C4F-9322-FBFB9B67A779}" type="slidenum">
              <a:rPr lang="en-US"/>
              <a:pPr>
                <a:defRPr/>
              </a:pPr>
              <a:t>26</a:t>
            </a:fld>
            <a:endParaRPr lang="en-US"/>
          </a:p>
        </p:txBody>
      </p:sp>
      <p:pic>
        <p:nvPicPr>
          <p:cNvPr id="46087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928670"/>
            <a:ext cx="2928927" cy="54054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</p:pic>
    </p:spTree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Title 7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 dirty="0">
                <a:ea typeface="Calibri" pitchFamily="34" charset="0"/>
              </a:rPr>
              <a:t>Port 0</a:t>
            </a:r>
          </a:p>
        </p:txBody>
      </p:sp>
      <p:sp>
        <p:nvSpPr>
          <p:cNvPr id="47107" name="Content Placeholder 8"/>
          <p:cNvSpPr>
            <a:spLocks noGrp="1"/>
          </p:cNvSpPr>
          <p:nvPr>
            <p:ph idx="1"/>
          </p:nvPr>
        </p:nvSpPr>
        <p:spPr>
          <a:xfrm>
            <a:off x="2071688" y="1214438"/>
            <a:ext cx="6888162" cy="5143500"/>
          </a:xfrm>
        </p:spPr>
        <p:txBody>
          <a:bodyPr/>
          <a:lstStyle/>
          <a:p>
            <a:pPr algn="just" eaLnBrk="1" hangingPunct="1">
              <a:spcBef>
                <a:spcPct val="0"/>
              </a:spcBef>
              <a:spcAft>
                <a:spcPts val="2400"/>
              </a:spcAft>
            </a:pPr>
            <a:r>
              <a:rPr lang="en-US" dirty="0">
                <a:ea typeface="Calibri" pitchFamily="34" charset="0"/>
              </a:rPr>
              <a:t>Port 0 is </a:t>
            </a:r>
            <a:r>
              <a:rPr lang="en-US" b="1" dirty="0">
                <a:solidFill>
                  <a:srgbClr val="00B0F0"/>
                </a:solidFill>
                <a:ea typeface="Calibri" pitchFamily="34" charset="0"/>
              </a:rPr>
              <a:t>also</a:t>
            </a:r>
            <a:r>
              <a:rPr lang="en-US" dirty="0">
                <a:ea typeface="Calibri" pitchFamily="34" charset="0"/>
              </a:rPr>
              <a:t> designated as </a:t>
            </a:r>
            <a:r>
              <a:rPr lang="en-US" b="1" dirty="0">
                <a:solidFill>
                  <a:srgbClr val="00B0F0"/>
                </a:solidFill>
                <a:ea typeface="Calibri" pitchFamily="34" charset="0"/>
              </a:rPr>
              <a:t>AD0-AD7</a:t>
            </a:r>
            <a:r>
              <a:rPr lang="en-US" dirty="0">
                <a:ea typeface="Calibri" pitchFamily="34" charset="0"/>
              </a:rPr>
              <a:t>.</a:t>
            </a:r>
          </a:p>
          <a:p>
            <a:pPr algn="just" eaLnBrk="1" hangingPunct="1">
              <a:spcBef>
                <a:spcPct val="0"/>
              </a:spcBef>
              <a:spcAft>
                <a:spcPts val="2400"/>
              </a:spcAft>
            </a:pPr>
            <a:r>
              <a:rPr lang="en-US" dirty="0">
                <a:ea typeface="Calibri" pitchFamily="34" charset="0"/>
              </a:rPr>
              <a:t>When connecting an 8051 to an external memory, port 0 provides both address and data.</a:t>
            </a:r>
          </a:p>
          <a:p>
            <a:pPr algn="just" eaLnBrk="1" hangingPunct="1">
              <a:spcBef>
                <a:spcPct val="0"/>
              </a:spcBef>
              <a:spcAft>
                <a:spcPts val="2400"/>
              </a:spcAft>
            </a:pPr>
            <a:r>
              <a:rPr lang="en-US" dirty="0">
                <a:ea typeface="Calibri" pitchFamily="34" charset="0"/>
              </a:rPr>
              <a:t>The 8051 multiplexes address and data through port 0 to save pins.</a:t>
            </a:r>
          </a:p>
          <a:p>
            <a:pPr algn="just" eaLnBrk="1" hangingPunct="1"/>
            <a:r>
              <a:rPr lang="en-US" dirty="0">
                <a:ea typeface="Calibri" pitchFamily="34" charset="0"/>
              </a:rPr>
              <a:t> </a:t>
            </a:r>
            <a:r>
              <a:rPr lang="en-US" b="1" dirty="0">
                <a:solidFill>
                  <a:srgbClr val="00B0F0"/>
                </a:solidFill>
                <a:ea typeface="Calibri" pitchFamily="34" charset="0"/>
              </a:rPr>
              <a:t>ALE</a:t>
            </a:r>
            <a:r>
              <a:rPr lang="en-US" dirty="0">
                <a:ea typeface="Calibri" pitchFamily="34" charset="0"/>
              </a:rPr>
              <a:t> indicates if P0 has address or data.</a:t>
            </a:r>
          </a:p>
          <a:p>
            <a:pPr lvl="1" algn="just" eaLnBrk="1" hangingPunct="1"/>
            <a:r>
              <a:rPr lang="en-US" i="1" dirty="0">
                <a:solidFill>
                  <a:srgbClr val="CC99FF"/>
                </a:solidFill>
                <a:ea typeface="Calibri" pitchFamily="34" charset="0"/>
              </a:rPr>
              <a:t>When ALE=0, it provides data D0-D7</a:t>
            </a:r>
          </a:p>
          <a:p>
            <a:pPr lvl="1" algn="just" eaLnBrk="1" hangingPunct="1"/>
            <a:r>
              <a:rPr lang="en-US" i="1" dirty="0">
                <a:solidFill>
                  <a:srgbClr val="CC99FF"/>
                </a:solidFill>
                <a:ea typeface="Calibri" pitchFamily="34" charset="0"/>
              </a:rPr>
              <a:t>When ALE=1, it has address A0-A7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8051 Microcontroller</a:t>
            </a:r>
            <a:endParaRPr lang="en-US" dirty="0"/>
          </a:p>
        </p:txBody>
      </p:sp>
      <p:sp>
        <p:nvSpPr>
          <p:cNvPr id="47109" name="Footer Placeholder 5"/>
          <p:cNvSpPr>
            <a:spLocks noGrp="1"/>
          </p:cNvSpPr>
          <p:nvPr>
            <p:ph type="ftr" sz="quarter" idx="4294967295"/>
          </p:nvPr>
        </p:nvSpPr>
        <p:spPr bwMode="auto">
          <a:xfrm>
            <a:off x="2767013" y="6572250"/>
            <a:ext cx="3519487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/>
              <a:t>Suresh.P.Nair , HOD - ECE , RCET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C7A4C47-B1F1-43D2-A13F-40A93C4C6672}" type="slidenum">
              <a:rPr lang="en-US"/>
              <a:pPr>
                <a:defRPr/>
              </a:pPr>
              <a:t>27</a:t>
            </a:fld>
            <a:endParaRPr lang="en-US"/>
          </a:p>
        </p:txBody>
      </p:sp>
      <p:pic>
        <p:nvPicPr>
          <p:cNvPr id="47111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2874" y="785794"/>
            <a:ext cx="1928795" cy="5638819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</p:pic>
    </p:spTree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Title 7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 dirty="0">
                <a:ea typeface="Calibri" pitchFamily="34" charset="0"/>
              </a:rPr>
              <a:t>Port 1 and Port 2</a:t>
            </a:r>
          </a:p>
        </p:txBody>
      </p:sp>
      <p:sp>
        <p:nvSpPr>
          <p:cNvPr id="48131" name="Content Placeholder 8"/>
          <p:cNvSpPr>
            <a:spLocks noGrp="1"/>
          </p:cNvSpPr>
          <p:nvPr>
            <p:ph idx="1"/>
          </p:nvPr>
        </p:nvSpPr>
        <p:spPr>
          <a:xfrm>
            <a:off x="2214563" y="1214438"/>
            <a:ext cx="6745287" cy="5143500"/>
          </a:xfrm>
        </p:spPr>
        <p:txBody>
          <a:bodyPr/>
          <a:lstStyle/>
          <a:p>
            <a:pPr algn="just" eaLnBrk="1" hangingPunct="1"/>
            <a:r>
              <a:rPr lang="en-US" dirty="0">
                <a:ea typeface="Calibri" pitchFamily="34" charset="0"/>
              </a:rPr>
              <a:t>In 8051-based systems </a:t>
            </a:r>
            <a:r>
              <a:rPr lang="en-US" b="1" dirty="0">
                <a:solidFill>
                  <a:srgbClr val="CC99FF"/>
                </a:solidFill>
                <a:ea typeface="Calibri" pitchFamily="34" charset="0"/>
              </a:rPr>
              <a:t>with no external memory connection</a:t>
            </a:r>
            <a:r>
              <a:rPr lang="en-US" dirty="0">
                <a:ea typeface="Calibri" pitchFamily="34" charset="0"/>
              </a:rPr>
              <a:t>:</a:t>
            </a:r>
          </a:p>
          <a:p>
            <a:pPr lvl="1" algn="just" eaLnBrk="1" hangingPunct="1"/>
            <a:r>
              <a:rPr lang="en-US" dirty="0">
                <a:ea typeface="Calibri" pitchFamily="34" charset="0"/>
              </a:rPr>
              <a:t>Both P1 and P2 are used as simple I/O.</a:t>
            </a:r>
          </a:p>
          <a:p>
            <a:pPr algn="just" eaLnBrk="1" hangingPunct="1"/>
            <a:r>
              <a:rPr lang="en-US" dirty="0">
                <a:ea typeface="Calibri" pitchFamily="34" charset="0"/>
              </a:rPr>
              <a:t>In 8051-based systems </a:t>
            </a:r>
            <a:r>
              <a:rPr lang="en-US" b="1" dirty="0">
                <a:solidFill>
                  <a:srgbClr val="CC99FF"/>
                </a:solidFill>
                <a:ea typeface="Calibri" pitchFamily="34" charset="0"/>
              </a:rPr>
              <a:t>with external memory connections</a:t>
            </a:r>
            <a:r>
              <a:rPr lang="en-US" dirty="0">
                <a:ea typeface="Calibri" pitchFamily="34" charset="0"/>
              </a:rPr>
              <a:t>:</a:t>
            </a:r>
          </a:p>
          <a:p>
            <a:pPr lvl="1" algn="just" eaLnBrk="1" hangingPunct="1"/>
            <a:r>
              <a:rPr lang="en-US" dirty="0">
                <a:ea typeface="Calibri" pitchFamily="34" charset="0"/>
              </a:rPr>
              <a:t>Port 2 must be used along with P0 to provide the 16-bit address for the external memory.</a:t>
            </a:r>
          </a:p>
          <a:p>
            <a:pPr lvl="1" algn="just" eaLnBrk="1" hangingPunct="1"/>
            <a:r>
              <a:rPr lang="en-US" dirty="0">
                <a:ea typeface="Calibri" pitchFamily="34" charset="0"/>
              </a:rPr>
              <a:t>P0 provides the lower 8 bits via A0 – A7.</a:t>
            </a:r>
          </a:p>
          <a:p>
            <a:pPr lvl="1" algn="just" eaLnBrk="1" hangingPunct="1"/>
            <a:r>
              <a:rPr lang="en-US" dirty="0">
                <a:ea typeface="Calibri" pitchFamily="34" charset="0"/>
              </a:rPr>
              <a:t>P2 is used for the upper 8 bits of the 16-bit address, designated as A8 – A15, and it cannot be used for I/O.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8051 Microcontroller</a:t>
            </a:r>
            <a:endParaRPr lang="en-US" dirty="0"/>
          </a:p>
        </p:txBody>
      </p:sp>
      <p:sp>
        <p:nvSpPr>
          <p:cNvPr id="48133" name="Footer Placeholder 5"/>
          <p:cNvSpPr>
            <a:spLocks noGrp="1"/>
          </p:cNvSpPr>
          <p:nvPr>
            <p:ph type="ftr" sz="quarter" idx="4294967295"/>
          </p:nvPr>
        </p:nvSpPr>
        <p:spPr bwMode="auto">
          <a:xfrm>
            <a:off x="2767013" y="6572250"/>
            <a:ext cx="3519487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/>
              <a:t>Suresh.P.Nair , HOD - ECE , RCET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B035551-D149-4F00-A1FC-7F61F915B7F9}" type="slidenum">
              <a:rPr lang="en-US"/>
              <a:pPr>
                <a:defRPr/>
              </a:pPr>
              <a:t>28</a:t>
            </a:fld>
            <a:endParaRPr lang="en-US"/>
          </a:p>
        </p:txBody>
      </p:sp>
      <p:pic>
        <p:nvPicPr>
          <p:cNvPr id="48135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1450" y="785794"/>
            <a:ext cx="1971675" cy="5500726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</p:pic>
    </p:spTree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Title 7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>
                <a:ea typeface="Calibri" pitchFamily="34" charset="0"/>
              </a:rPr>
              <a:t>Port 3</a:t>
            </a:r>
          </a:p>
        </p:txBody>
      </p:sp>
      <p:sp>
        <p:nvSpPr>
          <p:cNvPr id="49155" name="Content Placeholder 8"/>
          <p:cNvSpPr>
            <a:spLocks noGrp="1"/>
          </p:cNvSpPr>
          <p:nvPr>
            <p:ph idx="1"/>
          </p:nvPr>
        </p:nvSpPr>
        <p:spPr>
          <a:xfrm>
            <a:off x="2000250" y="1214438"/>
            <a:ext cx="6959600" cy="3071812"/>
          </a:xfrm>
        </p:spPr>
        <p:txBody>
          <a:bodyPr/>
          <a:lstStyle/>
          <a:p>
            <a:pPr algn="just" eaLnBrk="1" hangingPunct="1">
              <a:spcBef>
                <a:spcPct val="0"/>
              </a:spcBef>
              <a:spcAft>
                <a:spcPts val="3000"/>
              </a:spcAft>
            </a:pPr>
            <a:r>
              <a:rPr lang="en-US" sz="3200">
                <a:ea typeface="Calibri" pitchFamily="34" charset="0"/>
              </a:rPr>
              <a:t>Port 3 can be used as </a:t>
            </a:r>
            <a:r>
              <a:rPr lang="en-US" sz="3200" b="1">
                <a:solidFill>
                  <a:srgbClr val="CC99FF"/>
                </a:solidFill>
                <a:ea typeface="Calibri" pitchFamily="34" charset="0"/>
              </a:rPr>
              <a:t>input or output</a:t>
            </a:r>
            <a:r>
              <a:rPr lang="en-US" sz="3200">
                <a:ea typeface="Calibri" pitchFamily="34" charset="0"/>
              </a:rPr>
              <a:t>.</a:t>
            </a:r>
          </a:p>
          <a:p>
            <a:pPr algn="just" eaLnBrk="1" hangingPunct="1">
              <a:spcBef>
                <a:spcPct val="0"/>
              </a:spcBef>
              <a:spcAft>
                <a:spcPts val="3000"/>
              </a:spcAft>
            </a:pPr>
            <a:r>
              <a:rPr lang="en-US" sz="3200">
                <a:ea typeface="Calibri" pitchFamily="34" charset="0"/>
              </a:rPr>
              <a:t>Port 3 has the </a:t>
            </a:r>
            <a:r>
              <a:rPr lang="en-US" sz="3200" b="1">
                <a:solidFill>
                  <a:srgbClr val="CC99FF"/>
                </a:solidFill>
                <a:ea typeface="Calibri" pitchFamily="34" charset="0"/>
              </a:rPr>
              <a:t>additional function </a:t>
            </a:r>
            <a:r>
              <a:rPr lang="en-US" sz="3200">
                <a:ea typeface="Calibri" pitchFamily="34" charset="0"/>
              </a:rPr>
              <a:t>of providing some extremely important signals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8051 Microcontroller</a:t>
            </a:r>
            <a:endParaRPr lang="en-US" dirty="0"/>
          </a:p>
        </p:txBody>
      </p:sp>
      <p:sp>
        <p:nvSpPr>
          <p:cNvPr id="49157" name="Footer Placeholder 5"/>
          <p:cNvSpPr>
            <a:spLocks noGrp="1"/>
          </p:cNvSpPr>
          <p:nvPr>
            <p:ph type="ftr" sz="quarter" idx="4294967295"/>
          </p:nvPr>
        </p:nvSpPr>
        <p:spPr bwMode="auto">
          <a:xfrm>
            <a:off x="2767013" y="6572250"/>
            <a:ext cx="3519487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/>
              <a:t>Suresh.P.Nair , HOD - ECE , RCET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4D1A5E8-A8DC-4D46-9D8A-3C4CFF4AC2D8}" type="slidenum">
              <a:rPr lang="en-US"/>
              <a:pPr>
                <a:defRPr/>
              </a:pPr>
              <a:t>29</a:t>
            </a:fld>
            <a:endParaRPr lang="en-US"/>
          </a:p>
        </p:txBody>
      </p:sp>
      <p:pic>
        <p:nvPicPr>
          <p:cNvPr id="49159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2875" y="2524125"/>
            <a:ext cx="1752600" cy="397668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9063" y="1000108"/>
            <a:ext cx="8905875" cy="557214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7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zh-TW" dirty="0">
                <a:ea typeface="PMingLiU" pitchFamily="18" charset="-120"/>
              </a:rPr>
              <a:t>Microcontroller</a:t>
            </a:r>
            <a:endParaRPr lang="en-US" dirty="0">
              <a:ea typeface="PMingLiU" pitchFamily="18" charset="-120"/>
            </a:endParaRPr>
          </a:p>
        </p:txBody>
      </p:sp>
      <p:sp>
        <p:nvSpPr>
          <p:cNvPr id="24579" name="Content Placeholder 8"/>
          <p:cNvSpPr>
            <a:spLocks noGrp="1"/>
          </p:cNvSpPr>
          <p:nvPr>
            <p:ph idx="1"/>
          </p:nvPr>
        </p:nvSpPr>
        <p:spPr>
          <a:xfrm>
            <a:off x="285720" y="1285860"/>
            <a:ext cx="8643967" cy="2043112"/>
          </a:xfrm>
        </p:spPr>
        <p:txBody>
          <a:bodyPr/>
          <a:lstStyle/>
          <a:p>
            <a:pPr eaLnBrk="1" hangingPunct="1"/>
            <a:r>
              <a:rPr lang="en-US" dirty="0">
                <a:ea typeface="Calibri" pitchFamily="34" charset="0"/>
              </a:rPr>
              <a:t>A smaller computer on a CHIP</a:t>
            </a:r>
          </a:p>
          <a:p>
            <a:pPr eaLnBrk="1" hangingPunct="1"/>
            <a:r>
              <a:rPr lang="en-US" dirty="0">
                <a:ea typeface="Calibri" pitchFamily="34" charset="0"/>
              </a:rPr>
              <a:t>On-chip RAM, ROM, I/O Ports, Timer, Serial Controller…</a:t>
            </a:r>
          </a:p>
          <a:p>
            <a:pPr eaLnBrk="1" hangingPunct="1"/>
            <a:r>
              <a:rPr lang="en-US" dirty="0">
                <a:ea typeface="Calibri" pitchFamily="34" charset="0"/>
              </a:rPr>
              <a:t>Example: Motorola’s 6811, Intel’s 8051, Atmel 32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8051 Microcontroller</a:t>
            </a:r>
            <a:endParaRPr lang="en-US" dirty="0"/>
          </a:p>
        </p:txBody>
      </p:sp>
      <p:sp>
        <p:nvSpPr>
          <p:cNvPr id="24581" name="Footer Placeholder 5"/>
          <p:cNvSpPr>
            <a:spLocks noGrp="1"/>
          </p:cNvSpPr>
          <p:nvPr>
            <p:ph type="ftr" sz="quarter" idx="4294967295"/>
          </p:nvPr>
        </p:nvSpPr>
        <p:spPr bwMode="auto">
          <a:xfrm>
            <a:off x="2767013" y="6572250"/>
            <a:ext cx="3519487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/>
              <a:t>Suresh.P.Nair , HOD - ECE , RCET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7CD9BC8-C5E2-45D3-AC4E-B9D1E5447029}" type="slidenum">
              <a:rPr lang="en-US"/>
              <a:pPr>
                <a:defRPr/>
              </a:pPr>
              <a:t>3</a:t>
            </a:fld>
            <a:endParaRPr lang="en-US"/>
          </a:p>
        </p:txBody>
      </p:sp>
      <p:pic>
        <p:nvPicPr>
          <p:cNvPr id="6819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14438" y="3357563"/>
            <a:ext cx="6680200" cy="28575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819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Title 7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>
                <a:ea typeface="Calibri" pitchFamily="34" charset="0"/>
              </a:rPr>
              <a:t>Pin Description Summary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8051 Microcontroller</a:t>
            </a:r>
            <a:endParaRPr lang="en-US" dirty="0"/>
          </a:p>
        </p:txBody>
      </p:sp>
      <p:sp>
        <p:nvSpPr>
          <p:cNvPr id="50180" name="Footer Placeholder 5"/>
          <p:cNvSpPr>
            <a:spLocks noGrp="1"/>
          </p:cNvSpPr>
          <p:nvPr>
            <p:ph type="ftr" sz="quarter" idx="4294967295"/>
          </p:nvPr>
        </p:nvSpPr>
        <p:spPr bwMode="auto">
          <a:xfrm>
            <a:off x="2767013" y="6572250"/>
            <a:ext cx="3519487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/>
              <a:t>Suresh.P.Nair , HOD - ECE , RCET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A86945F-E709-4312-A175-40ECF76F4233}" type="slidenum">
              <a:rPr lang="en-US"/>
              <a:pPr>
                <a:defRPr/>
              </a:pPr>
              <a:t>30</a:t>
            </a:fld>
            <a:endParaRPr lang="en-US"/>
          </a:p>
        </p:txBody>
      </p:sp>
      <p:graphicFrame>
        <p:nvGraphicFramePr>
          <p:cNvPr id="10" name="Group 99"/>
          <p:cNvGraphicFramePr>
            <a:graphicFrameLocks noGrp="1"/>
          </p:cNvGraphicFramePr>
          <p:nvPr>
            <p:ph idx="4294967295"/>
          </p:nvPr>
        </p:nvGraphicFramePr>
        <p:xfrm>
          <a:off x="317500" y="1069975"/>
          <a:ext cx="8540750" cy="5215952"/>
        </p:xfrm>
        <a:graphic>
          <a:graphicData uri="http://schemas.openxmlformats.org/drawingml/2006/table">
            <a:tbl>
              <a:tblPr/>
              <a:tblGrid>
                <a:gridCol w="14128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58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4207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72615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Batang" pitchFamily="18" charset="-127"/>
                          <a:cs typeface="Calibri" pitchFamily="34" charset="0"/>
                        </a:rPr>
                        <a:t>PIN</a:t>
                      </a:r>
                      <a:endParaRPr kumimoji="0" 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Batang" pitchFamily="18" charset="-127"/>
                          <a:cs typeface="Calibri" pitchFamily="34" charset="0"/>
                        </a:rPr>
                        <a:t>TYPE</a:t>
                      </a:r>
                      <a:endParaRPr kumimoji="0" 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Batang" pitchFamily="18" charset="-127"/>
                          <a:cs typeface="Calibri" pitchFamily="34" charset="0"/>
                        </a:rPr>
                        <a:t>NAME AND FUNCTION</a:t>
                      </a:r>
                      <a:endParaRPr kumimoji="0" 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0112">
                <a:tc>
                  <a:txBody>
                    <a:bodyPr/>
                    <a:lstStyle/>
                    <a:p>
                      <a:pPr marL="533400" marR="0" lvl="0" indent="-53340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Batang" pitchFamily="18" charset="-127"/>
                          <a:cs typeface="Calibri" pitchFamily="34" charset="0"/>
                        </a:rPr>
                        <a:t>Vss</a:t>
                      </a:r>
                      <a:endParaRPr kumimoji="0" 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Batang" pitchFamily="18" charset="-127"/>
                          <a:cs typeface="Calibri" pitchFamily="34" charset="0"/>
                        </a:rPr>
                        <a:t>I</a:t>
                      </a:r>
                      <a:endParaRPr kumimoji="0" 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Batang" pitchFamily="18" charset="-127"/>
                          <a:cs typeface="Calibri" pitchFamily="34" charset="0"/>
                        </a:rPr>
                        <a:t>Ground: 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Batang" pitchFamily="18" charset="-127"/>
                          <a:cs typeface="Calibri" pitchFamily="34" charset="0"/>
                        </a:rPr>
                        <a:t>0 V reference.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8665">
                <a:tc>
                  <a:txBody>
                    <a:bodyPr/>
                    <a:lstStyle/>
                    <a:p>
                      <a:pPr marL="533400" marR="0" lvl="0" indent="-53340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Batang" pitchFamily="18" charset="-127"/>
                          <a:cs typeface="Calibri" pitchFamily="34" charset="0"/>
                        </a:rPr>
                        <a:t>Vcc</a:t>
                      </a:r>
                      <a:endParaRPr kumimoji="0" 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Batang" pitchFamily="18" charset="-127"/>
                          <a:cs typeface="Calibri" pitchFamily="34" charset="0"/>
                        </a:rPr>
                        <a:t>I</a:t>
                      </a:r>
                      <a:endParaRPr kumimoji="0" 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Batang" pitchFamily="18" charset="-127"/>
                          <a:cs typeface="Calibri" pitchFamily="34" charset="0"/>
                        </a:rPr>
                        <a:t>Power Supply: 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Batang" pitchFamily="18" charset="-127"/>
                          <a:cs typeface="Calibri" pitchFamily="34" charset="0"/>
                        </a:rPr>
                        <a:t>This is the power supply voltage for normal, idle, and power-down operation.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81583">
                <a:tc>
                  <a:txBody>
                    <a:bodyPr/>
                    <a:lstStyle/>
                    <a:p>
                      <a:pPr marL="342900" marR="0" lvl="0" indent="-34290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Batang" pitchFamily="18" charset="-127"/>
                          <a:cs typeface="Calibri" pitchFamily="34" charset="0"/>
                        </a:rPr>
                        <a:t>P0.0 - P0.7</a:t>
                      </a:r>
                      <a:endParaRPr kumimoji="0" 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Batang" pitchFamily="18" charset="-127"/>
                          <a:cs typeface="Calibri" pitchFamily="34" charset="0"/>
                        </a:rPr>
                        <a:t>I/O</a:t>
                      </a:r>
                      <a:endParaRPr kumimoji="0" 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Batang" pitchFamily="18" charset="-127"/>
                          <a:cs typeface="Calibri" pitchFamily="34" charset="0"/>
                        </a:rPr>
                        <a:t>Port 0: 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Batang" pitchFamily="18" charset="-127"/>
                          <a:cs typeface="Calibri" pitchFamily="34" charset="0"/>
                        </a:rPr>
                        <a:t>Port 0 is an open-drain, bi-directional I/O port. Port 0 is also the multiplexed low-order address and data bus during accesses to external program and data memory. 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0444">
                <a:tc>
                  <a:txBody>
                    <a:bodyPr/>
                    <a:lstStyle/>
                    <a:p>
                      <a:pPr marL="342900" marR="0" lvl="0" indent="-34290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Batang" pitchFamily="18" charset="-127"/>
                          <a:cs typeface="Calibri" pitchFamily="34" charset="0"/>
                        </a:rPr>
                        <a:t>P1.0 - P1.7</a:t>
                      </a:r>
                      <a:endParaRPr kumimoji="0" 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Batang" pitchFamily="18" charset="-127"/>
                          <a:cs typeface="Calibri" pitchFamily="34" charset="0"/>
                        </a:rPr>
                        <a:t>I/O</a:t>
                      </a:r>
                      <a:endParaRPr kumimoji="0" 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Batang" pitchFamily="18" charset="-127"/>
                          <a:cs typeface="Calibri" pitchFamily="34" charset="0"/>
                        </a:rPr>
                        <a:t>Port 1: 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Batang" pitchFamily="18" charset="-127"/>
                          <a:cs typeface="Calibri" pitchFamily="34" charset="0"/>
                        </a:rPr>
                        <a:t>Port I is an 8-bit bi-directional I/O port. </a:t>
                      </a:r>
                    </a:p>
                    <a:p>
                      <a:pPr marL="342900" marR="0" lvl="0" indent="-34290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55311">
                <a:tc>
                  <a:txBody>
                    <a:bodyPr/>
                    <a:lstStyle/>
                    <a:p>
                      <a:pPr marL="342900" marR="0" lvl="0" indent="-34290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Batang" pitchFamily="18" charset="-127"/>
                          <a:cs typeface="Calibri" pitchFamily="34" charset="0"/>
                        </a:rPr>
                        <a:t>P2.0 - P2.7</a:t>
                      </a:r>
                      <a:endParaRPr kumimoji="0" 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Batang" pitchFamily="18" charset="-127"/>
                          <a:cs typeface="Calibri" pitchFamily="34" charset="0"/>
                        </a:rPr>
                        <a:t>I/O</a:t>
                      </a:r>
                      <a:endParaRPr kumimoji="0" 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Batang" pitchFamily="18" charset="-127"/>
                          <a:cs typeface="Calibri" pitchFamily="34" charset="0"/>
                        </a:rPr>
                        <a:t>Port 2: 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Batang" pitchFamily="18" charset="-127"/>
                          <a:cs typeface="Calibri" pitchFamily="34" charset="0"/>
                        </a:rPr>
                        <a:t>Port 2 is an 8-bit bidirectional I/O. Port 2 emits the high order address byte during fetches from external program memory and during accesses to external data memory that use 16 bit addresses.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42942">
                <a:tc>
                  <a:txBody>
                    <a:bodyPr/>
                    <a:lstStyle/>
                    <a:p>
                      <a:pPr marL="342900" marR="0" lvl="0" indent="-34290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Batang" pitchFamily="18" charset="-127"/>
                          <a:cs typeface="Calibri" pitchFamily="34" charset="0"/>
                        </a:rPr>
                        <a:t>P3.0 - P3.7</a:t>
                      </a:r>
                      <a:endParaRPr kumimoji="0" 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Batang" pitchFamily="18" charset="-127"/>
                          <a:cs typeface="Calibri" pitchFamily="34" charset="0"/>
                        </a:rPr>
                        <a:t>I/O</a:t>
                      </a:r>
                      <a:endParaRPr kumimoji="0" 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Batang" pitchFamily="18" charset="-127"/>
                          <a:cs typeface="Calibri" pitchFamily="34" charset="0"/>
                        </a:rPr>
                        <a:t>Port 3: 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Batang" pitchFamily="18" charset="-127"/>
                          <a:cs typeface="Calibri" pitchFamily="34" charset="0"/>
                        </a:rPr>
                        <a:t>Port 3 is an 8 bit bidirectional I/O port. Port 3 also serves special features as explained.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Title 7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>
                <a:ea typeface="Calibri" pitchFamily="34" charset="0"/>
              </a:rPr>
              <a:t>Pin Description Summary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8051 Microcontroller</a:t>
            </a:r>
            <a:endParaRPr lang="en-US" dirty="0"/>
          </a:p>
        </p:txBody>
      </p:sp>
      <p:sp>
        <p:nvSpPr>
          <p:cNvPr id="51204" name="Footer Placeholder 5"/>
          <p:cNvSpPr>
            <a:spLocks noGrp="1"/>
          </p:cNvSpPr>
          <p:nvPr>
            <p:ph type="ftr" sz="quarter" idx="4294967295"/>
          </p:nvPr>
        </p:nvSpPr>
        <p:spPr bwMode="auto">
          <a:xfrm>
            <a:off x="2767013" y="6572250"/>
            <a:ext cx="3519487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/>
              <a:t>Suresh.P.Nair , HOD - ECE , RCET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3140391-E7BA-4E22-972F-53D1AA355914}" type="slidenum">
              <a:rPr lang="en-US"/>
              <a:pPr>
                <a:defRPr/>
              </a:pPr>
              <a:t>31</a:t>
            </a:fld>
            <a:endParaRPr lang="en-US"/>
          </a:p>
        </p:txBody>
      </p:sp>
      <p:graphicFrame>
        <p:nvGraphicFramePr>
          <p:cNvPr id="10" name="Group 99"/>
          <p:cNvGraphicFramePr>
            <a:graphicFrameLocks noGrp="1"/>
          </p:cNvGraphicFramePr>
          <p:nvPr>
            <p:ph idx="4294967295"/>
          </p:nvPr>
        </p:nvGraphicFramePr>
        <p:xfrm>
          <a:off x="317500" y="928688"/>
          <a:ext cx="8540750" cy="5638800"/>
        </p:xfrm>
        <a:graphic>
          <a:graphicData uri="http://schemas.openxmlformats.org/drawingml/2006/table">
            <a:tbl>
              <a:tblPr/>
              <a:tblGrid>
                <a:gridCol w="12699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43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563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72615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Batang" pitchFamily="18" charset="-127"/>
                          <a:cs typeface="Calibri" pitchFamily="34" charset="0"/>
                        </a:rPr>
                        <a:t>PIN</a:t>
                      </a:r>
                      <a:endParaRPr kumimoji="0" 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Batang" pitchFamily="18" charset="-127"/>
                          <a:cs typeface="Calibri" pitchFamily="34" charset="0"/>
                        </a:rPr>
                        <a:t>TYPE</a:t>
                      </a:r>
                      <a:endParaRPr kumimoji="0" 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Batang" pitchFamily="18" charset="-127"/>
                          <a:cs typeface="Calibri" pitchFamily="34" charset="0"/>
                        </a:rPr>
                        <a:t>NAME AND FUNCTION</a:t>
                      </a:r>
                      <a:endParaRPr kumimoji="0" 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0112">
                <a:tc>
                  <a:txBody>
                    <a:bodyPr/>
                    <a:lstStyle/>
                    <a:p>
                      <a:pPr marL="342900" marR="0" lvl="0" indent="-34290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Batang" pitchFamily="18" charset="-127"/>
                          <a:cs typeface="Calibri" pitchFamily="34" charset="0"/>
                        </a:rPr>
                        <a:t>RST</a:t>
                      </a:r>
                      <a:endParaRPr kumimoji="0" 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Batang" pitchFamily="18" charset="-127"/>
                          <a:cs typeface="Calibri" pitchFamily="34" charset="0"/>
                        </a:rPr>
                        <a:t>I</a:t>
                      </a:r>
                      <a:endParaRPr kumimoji="0" 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Batang" pitchFamily="18" charset="-127"/>
                          <a:cs typeface="Calibri" pitchFamily="34" charset="0"/>
                        </a:rPr>
                        <a:t>Reset: 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Batang" pitchFamily="18" charset="-127"/>
                          <a:cs typeface="Calibri" pitchFamily="34" charset="0"/>
                        </a:rPr>
                        <a:t>A high on this pin for two machine cycles while the oscillator is running, resets the device. 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0112">
                <a:tc>
                  <a:txBody>
                    <a:bodyPr/>
                    <a:lstStyle/>
                    <a:p>
                      <a:pPr marL="342900" marR="0" lvl="0" indent="-34290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Batang" pitchFamily="18" charset="-127"/>
                          <a:cs typeface="Calibri" pitchFamily="34" charset="0"/>
                        </a:rPr>
                        <a:t>ALE</a:t>
                      </a:r>
                      <a:endParaRPr kumimoji="0" 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Batang" pitchFamily="18" charset="-127"/>
                          <a:cs typeface="Calibri" pitchFamily="34" charset="0"/>
                        </a:rPr>
                        <a:t>O</a:t>
                      </a:r>
                      <a:endParaRPr kumimoji="0" 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Batang" pitchFamily="18" charset="-127"/>
                          <a:cs typeface="Calibri" pitchFamily="34" charset="0"/>
                        </a:rPr>
                        <a:t>Address Latch Enable: 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Batang" pitchFamily="18" charset="-127"/>
                          <a:cs typeface="Calibri" pitchFamily="34" charset="0"/>
                        </a:rPr>
                        <a:t>Output pulse for latching the low byte of the address during an access to external memory. 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8665">
                <a:tc>
                  <a:txBody>
                    <a:bodyPr/>
                    <a:lstStyle/>
                    <a:p>
                      <a:pPr marL="342900" marR="0" lvl="0" indent="-34290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Batang" pitchFamily="18" charset="-127"/>
                          <a:cs typeface="Calibri" pitchFamily="34" charset="0"/>
                        </a:rPr>
                        <a:t>PSEN*</a:t>
                      </a:r>
                      <a:endParaRPr kumimoji="0" 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Batang" pitchFamily="18" charset="-127"/>
                          <a:cs typeface="Calibri" pitchFamily="34" charset="0"/>
                        </a:rPr>
                        <a:t>O</a:t>
                      </a:r>
                      <a:endParaRPr kumimoji="0" 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Batang" pitchFamily="18" charset="-127"/>
                          <a:cs typeface="Calibri" pitchFamily="34" charset="0"/>
                        </a:rPr>
                        <a:t>Program Store Enable: 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Batang" pitchFamily="18" charset="-127"/>
                          <a:cs typeface="Calibri" pitchFamily="34" charset="0"/>
                        </a:rPr>
                        <a:t>The read strobe to external program memory. When executing code from the external program memory, PSEN* is activated twice each machine cycle, except that two PSEN* activations are skipped during each access to external data memory. 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81583">
                <a:tc>
                  <a:txBody>
                    <a:bodyPr/>
                    <a:lstStyle/>
                    <a:p>
                      <a:pPr marL="342900" marR="0" lvl="0" indent="-34290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Batang" pitchFamily="18" charset="-127"/>
                          <a:cs typeface="Calibri" pitchFamily="34" charset="0"/>
                        </a:rPr>
                        <a:t>EA*/VPP</a:t>
                      </a:r>
                      <a:endParaRPr kumimoji="0" 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Batang" pitchFamily="18" charset="-127"/>
                          <a:cs typeface="Calibri" pitchFamily="34" charset="0"/>
                        </a:rPr>
                        <a:t>I</a:t>
                      </a:r>
                      <a:endParaRPr kumimoji="0" lang="en-US" sz="20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Batang" pitchFamily="18" charset="-127"/>
                          <a:cs typeface="Calibri" pitchFamily="34" charset="0"/>
                        </a:rPr>
                        <a:t>External Access Enable/Programming Supply Voltage: 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Batang" pitchFamily="18" charset="-127"/>
                          <a:cs typeface="Calibri" pitchFamily="34" charset="0"/>
                        </a:rPr>
                        <a:t>EA* must be externally held low to enable the device to fetch code from external program memory locations. If EA* Is held high, the device executes from internal program memory. This pin also receives the programming supply voltage Vpp during Flash programming. (applies for 89c5x MCU's)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7" name="AutoShape 5"/>
          <p:cNvSpPr>
            <a:spLocks noChangeArrowheads="1"/>
          </p:cNvSpPr>
          <p:nvPr/>
        </p:nvSpPr>
        <p:spPr bwMode="auto">
          <a:xfrm>
            <a:off x="914400" y="1371600"/>
            <a:ext cx="1371600" cy="990600"/>
          </a:xfrm>
          <a:prstGeom prst="cube">
            <a:avLst>
              <a:gd name="adj" fmla="val 13944"/>
            </a:avLst>
          </a:prstGeom>
          <a:gradFill rotWithShape="1">
            <a:gsLst>
              <a:gs pos="0">
                <a:srgbClr val="FFEFD1"/>
              </a:gs>
              <a:gs pos="64999">
                <a:srgbClr val="F0EBD5"/>
              </a:gs>
              <a:gs pos="100000">
                <a:srgbClr val="D1C39F"/>
              </a:gs>
            </a:gsLst>
            <a:lin ang="5400000"/>
          </a:gra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b="1">
                <a:solidFill>
                  <a:srgbClr val="FF0000"/>
                </a:solidFill>
              </a:rPr>
              <a:t>Interrupt</a:t>
            </a:r>
          </a:p>
          <a:p>
            <a:pPr algn="ctr"/>
            <a:r>
              <a:rPr lang="en-US" b="1">
                <a:solidFill>
                  <a:srgbClr val="FF0000"/>
                </a:solidFill>
              </a:rPr>
              <a:t>Control</a:t>
            </a:r>
          </a:p>
        </p:txBody>
      </p:sp>
      <p:sp>
        <p:nvSpPr>
          <p:cNvPr id="218118" name="AutoShape 6"/>
          <p:cNvSpPr>
            <a:spLocks noChangeArrowheads="1"/>
          </p:cNvSpPr>
          <p:nvPr/>
        </p:nvSpPr>
        <p:spPr bwMode="auto">
          <a:xfrm>
            <a:off x="609600" y="2743200"/>
            <a:ext cx="1752600" cy="1600200"/>
          </a:xfrm>
          <a:prstGeom prst="cube">
            <a:avLst>
              <a:gd name="adj" fmla="val 20032"/>
            </a:avLst>
          </a:prstGeom>
          <a:gradFill rotWithShape="1">
            <a:gsLst>
              <a:gs pos="0">
                <a:srgbClr val="FFEFD1"/>
              </a:gs>
              <a:gs pos="64999">
                <a:srgbClr val="F0EBD5"/>
              </a:gs>
              <a:gs pos="100000">
                <a:srgbClr val="D1C39F"/>
              </a:gs>
            </a:gsLst>
            <a:lin ang="5400000"/>
          </a:gra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3600" b="1">
                <a:solidFill>
                  <a:srgbClr val="FF0000"/>
                </a:solidFill>
              </a:rPr>
              <a:t>CPU</a:t>
            </a:r>
          </a:p>
        </p:txBody>
      </p:sp>
      <p:sp>
        <p:nvSpPr>
          <p:cNvPr id="218119" name="AutoShape 7"/>
          <p:cNvSpPr>
            <a:spLocks noChangeArrowheads="1"/>
          </p:cNvSpPr>
          <p:nvPr/>
        </p:nvSpPr>
        <p:spPr bwMode="auto">
          <a:xfrm>
            <a:off x="3124200" y="1143000"/>
            <a:ext cx="1295400" cy="1357313"/>
          </a:xfrm>
          <a:prstGeom prst="cube">
            <a:avLst>
              <a:gd name="adj" fmla="val 13944"/>
            </a:avLst>
          </a:prstGeom>
          <a:gradFill rotWithShape="1">
            <a:gsLst>
              <a:gs pos="0">
                <a:srgbClr val="FFEFD1"/>
              </a:gs>
              <a:gs pos="64999">
                <a:srgbClr val="F0EBD5"/>
              </a:gs>
              <a:gs pos="100000">
                <a:srgbClr val="D1C39F"/>
              </a:gs>
            </a:gsLst>
            <a:lin ang="5400000"/>
          </a:gra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4K</a:t>
            </a:r>
          </a:p>
          <a:p>
            <a:pPr algn="ctr"/>
            <a:r>
              <a:rPr lang="en-US" sz="2400" b="1" dirty="0">
                <a:solidFill>
                  <a:srgbClr val="FF0000"/>
                </a:solidFill>
              </a:rPr>
              <a:t>ROM</a:t>
            </a:r>
          </a:p>
        </p:txBody>
      </p:sp>
      <p:sp>
        <p:nvSpPr>
          <p:cNvPr id="218120" name="AutoShape 8"/>
          <p:cNvSpPr>
            <a:spLocks noChangeArrowheads="1"/>
          </p:cNvSpPr>
          <p:nvPr/>
        </p:nvSpPr>
        <p:spPr bwMode="auto">
          <a:xfrm>
            <a:off x="5089525" y="1357313"/>
            <a:ext cx="1066800" cy="1143000"/>
          </a:xfrm>
          <a:prstGeom prst="cube">
            <a:avLst>
              <a:gd name="adj" fmla="val 13944"/>
            </a:avLst>
          </a:prstGeom>
          <a:gradFill rotWithShape="1">
            <a:gsLst>
              <a:gs pos="0">
                <a:srgbClr val="FFEFD1"/>
              </a:gs>
              <a:gs pos="64999">
                <a:srgbClr val="F0EBD5"/>
              </a:gs>
              <a:gs pos="100000">
                <a:srgbClr val="D1C39F"/>
              </a:gs>
            </a:gsLst>
            <a:lin ang="5400000"/>
          </a:gra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b="1">
                <a:solidFill>
                  <a:srgbClr val="FF0000"/>
                </a:solidFill>
              </a:rPr>
              <a:t>128 B</a:t>
            </a:r>
          </a:p>
          <a:p>
            <a:pPr algn="ctr"/>
            <a:r>
              <a:rPr lang="en-US" sz="2400" b="1">
                <a:solidFill>
                  <a:srgbClr val="FF0000"/>
                </a:solidFill>
              </a:rPr>
              <a:t>RAM</a:t>
            </a:r>
          </a:p>
        </p:txBody>
      </p:sp>
      <p:sp>
        <p:nvSpPr>
          <p:cNvPr id="218121" name="AutoShape 9"/>
          <p:cNvSpPr>
            <a:spLocks noChangeArrowheads="1"/>
          </p:cNvSpPr>
          <p:nvPr/>
        </p:nvSpPr>
        <p:spPr bwMode="auto">
          <a:xfrm>
            <a:off x="914400" y="4876800"/>
            <a:ext cx="1219200" cy="838200"/>
          </a:xfrm>
          <a:prstGeom prst="cube">
            <a:avLst>
              <a:gd name="adj" fmla="val 13944"/>
            </a:avLst>
          </a:prstGeom>
          <a:gradFill rotWithShape="1">
            <a:gsLst>
              <a:gs pos="0">
                <a:srgbClr val="FFEFD1"/>
              </a:gs>
              <a:gs pos="64999">
                <a:srgbClr val="F0EBD5"/>
              </a:gs>
              <a:gs pos="100000">
                <a:srgbClr val="D1C39F"/>
              </a:gs>
            </a:gsLst>
            <a:lin ang="5400000"/>
          </a:gra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b="1">
                <a:solidFill>
                  <a:srgbClr val="FF0000"/>
                </a:solidFill>
              </a:rPr>
              <a:t>OSC</a:t>
            </a:r>
          </a:p>
        </p:txBody>
      </p:sp>
      <p:sp>
        <p:nvSpPr>
          <p:cNvPr id="218122" name="AutoShape 10"/>
          <p:cNvSpPr>
            <a:spLocks noChangeArrowheads="1"/>
          </p:cNvSpPr>
          <p:nvPr/>
        </p:nvSpPr>
        <p:spPr bwMode="auto">
          <a:xfrm>
            <a:off x="2819400" y="4745038"/>
            <a:ext cx="1143000" cy="990600"/>
          </a:xfrm>
          <a:prstGeom prst="cube">
            <a:avLst>
              <a:gd name="adj" fmla="val 13944"/>
            </a:avLst>
          </a:prstGeom>
          <a:gradFill rotWithShape="1">
            <a:gsLst>
              <a:gs pos="0">
                <a:srgbClr val="FFEFD1"/>
              </a:gs>
              <a:gs pos="64999">
                <a:srgbClr val="F0EBD5"/>
              </a:gs>
              <a:gs pos="100000">
                <a:srgbClr val="D1C39F"/>
              </a:gs>
            </a:gsLst>
            <a:lin ang="5400000"/>
          </a:gra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b="1">
                <a:solidFill>
                  <a:srgbClr val="FF0000"/>
                </a:solidFill>
              </a:rPr>
              <a:t>Bus</a:t>
            </a:r>
          </a:p>
          <a:p>
            <a:pPr algn="ctr"/>
            <a:r>
              <a:rPr lang="en-US" b="1">
                <a:solidFill>
                  <a:srgbClr val="FF0000"/>
                </a:solidFill>
              </a:rPr>
              <a:t>Control</a:t>
            </a:r>
          </a:p>
        </p:txBody>
      </p:sp>
      <p:sp>
        <p:nvSpPr>
          <p:cNvPr id="218123" name="AutoShape 11"/>
          <p:cNvSpPr>
            <a:spLocks noChangeArrowheads="1"/>
          </p:cNvSpPr>
          <p:nvPr/>
        </p:nvSpPr>
        <p:spPr bwMode="auto">
          <a:xfrm>
            <a:off x="4495800" y="4724400"/>
            <a:ext cx="2286000" cy="990600"/>
          </a:xfrm>
          <a:prstGeom prst="cube">
            <a:avLst>
              <a:gd name="adj" fmla="val 13944"/>
            </a:avLst>
          </a:prstGeom>
          <a:gradFill rotWithShape="1">
            <a:gsLst>
              <a:gs pos="0">
                <a:srgbClr val="FFEFD1"/>
              </a:gs>
              <a:gs pos="64999">
                <a:srgbClr val="F0EBD5"/>
              </a:gs>
              <a:gs pos="100000">
                <a:srgbClr val="D1C39F"/>
              </a:gs>
            </a:gsLst>
            <a:lin ang="5400000"/>
          </a:gra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b="1">
                <a:solidFill>
                  <a:srgbClr val="FF0000"/>
                </a:solidFill>
              </a:rPr>
              <a:t>4 I/O Ports</a:t>
            </a:r>
          </a:p>
        </p:txBody>
      </p:sp>
      <p:sp>
        <p:nvSpPr>
          <p:cNvPr id="218124" name="AutoShape 12"/>
          <p:cNvSpPr>
            <a:spLocks noChangeArrowheads="1"/>
          </p:cNvSpPr>
          <p:nvPr/>
        </p:nvSpPr>
        <p:spPr bwMode="auto">
          <a:xfrm>
            <a:off x="7162800" y="4724400"/>
            <a:ext cx="1371600" cy="990600"/>
          </a:xfrm>
          <a:prstGeom prst="cube">
            <a:avLst>
              <a:gd name="adj" fmla="val 13944"/>
            </a:avLst>
          </a:prstGeom>
          <a:gradFill rotWithShape="1">
            <a:gsLst>
              <a:gs pos="0">
                <a:srgbClr val="FFEFD1"/>
              </a:gs>
              <a:gs pos="64999">
                <a:srgbClr val="F0EBD5"/>
              </a:gs>
              <a:gs pos="100000">
                <a:srgbClr val="D1C39F"/>
              </a:gs>
            </a:gsLst>
            <a:lin ang="5400000"/>
          </a:gra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b="1">
                <a:solidFill>
                  <a:srgbClr val="FF0000"/>
                </a:solidFill>
              </a:rPr>
              <a:t>Serial</a:t>
            </a:r>
          </a:p>
          <a:p>
            <a:pPr algn="ctr"/>
            <a:r>
              <a:rPr lang="en-US" sz="2400" b="1">
                <a:solidFill>
                  <a:srgbClr val="FF0000"/>
                </a:solidFill>
              </a:rPr>
              <a:t>Port</a:t>
            </a:r>
          </a:p>
        </p:txBody>
      </p:sp>
      <p:grpSp>
        <p:nvGrpSpPr>
          <p:cNvPr id="2" name="Group 15"/>
          <p:cNvGrpSpPr>
            <a:grpSpLocks/>
          </p:cNvGrpSpPr>
          <p:nvPr/>
        </p:nvGrpSpPr>
        <p:grpSpPr bwMode="auto">
          <a:xfrm>
            <a:off x="7086600" y="1357306"/>
            <a:ext cx="1371600" cy="1143000"/>
            <a:chOff x="4656" y="1296"/>
            <a:chExt cx="864" cy="720"/>
          </a:xfrm>
          <a:gradFill>
            <a:gsLst>
              <a:gs pos="0">
                <a:srgbClr val="FFEFD1"/>
              </a:gs>
              <a:gs pos="64999">
                <a:srgbClr val="F0EBD5"/>
              </a:gs>
              <a:gs pos="100000">
                <a:srgbClr val="D1C39F"/>
              </a:gs>
            </a:gsLst>
            <a:lin ang="5400000" scaled="0"/>
          </a:gradFill>
        </p:grpSpPr>
        <p:sp>
          <p:nvSpPr>
            <p:cNvPr id="218125" name="AutoShape 13"/>
            <p:cNvSpPr>
              <a:spLocks noChangeArrowheads="1"/>
            </p:cNvSpPr>
            <p:nvPr/>
          </p:nvSpPr>
          <p:spPr bwMode="auto">
            <a:xfrm>
              <a:off x="4656" y="1632"/>
              <a:ext cx="864" cy="384"/>
            </a:xfrm>
            <a:prstGeom prst="cube">
              <a:avLst>
                <a:gd name="adj" fmla="val 13944"/>
              </a:avLst>
            </a:prstGeom>
            <a:grpFill/>
            <a:ln w="9525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en-US" b="1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Timer 1</a:t>
              </a:r>
            </a:p>
          </p:txBody>
        </p:sp>
        <p:sp>
          <p:nvSpPr>
            <p:cNvPr id="218126" name="AutoShape 14"/>
            <p:cNvSpPr>
              <a:spLocks noChangeArrowheads="1"/>
            </p:cNvSpPr>
            <p:nvPr/>
          </p:nvSpPr>
          <p:spPr bwMode="auto">
            <a:xfrm>
              <a:off x="4656" y="1296"/>
              <a:ext cx="864" cy="384"/>
            </a:xfrm>
            <a:prstGeom prst="cube">
              <a:avLst>
                <a:gd name="adj" fmla="val 13944"/>
              </a:avLst>
            </a:prstGeom>
            <a:grpFill/>
            <a:ln w="9525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en-US" b="1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Timer 0</a:t>
              </a:r>
            </a:p>
          </p:txBody>
        </p:sp>
      </p:grpSp>
      <p:sp>
        <p:nvSpPr>
          <p:cNvPr id="52235" name="Rectangle 16"/>
          <p:cNvSpPr>
            <a:spLocks noChangeArrowheads="1"/>
          </p:cNvSpPr>
          <p:nvPr/>
        </p:nvSpPr>
        <p:spPr bwMode="auto">
          <a:xfrm>
            <a:off x="457200" y="-20320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400" b="1">
                <a:solidFill>
                  <a:srgbClr val="FFC000"/>
                </a:solidFill>
                <a:latin typeface="Calibri" pitchFamily="34" charset="0"/>
              </a:rPr>
              <a:t>General Block Diagram of 8051</a:t>
            </a:r>
          </a:p>
        </p:txBody>
      </p:sp>
      <p:sp>
        <p:nvSpPr>
          <p:cNvPr id="218130" name="AutoShape 18"/>
          <p:cNvSpPr>
            <a:spLocks noChangeArrowheads="1"/>
          </p:cNvSpPr>
          <p:nvPr/>
        </p:nvSpPr>
        <p:spPr bwMode="auto">
          <a:xfrm>
            <a:off x="2143125" y="3429000"/>
            <a:ext cx="5638800" cy="457200"/>
          </a:xfrm>
          <a:prstGeom prst="leftArrow">
            <a:avLst>
              <a:gd name="adj1" fmla="val 50000"/>
              <a:gd name="adj2" fmla="val 103120"/>
            </a:avLst>
          </a:prstGeom>
          <a:gradFill rotWithShape="1">
            <a:gsLst>
              <a:gs pos="0">
                <a:srgbClr val="003B00"/>
              </a:gs>
              <a:gs pos="50000">
                <a:srgbClr val="008000"/>
              </a:gs>
              <a:gs pos="100000">
                <a:srgbClr val="003B00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8131" name="AutoShape 19"/>
          <p:cNvSpPr>
            <a:spLocks noChangeArrowheads="1"/>
          </p:cNvSpPr>
          <p:nvPr/>
        </p:nvSpPr>
        <p:spPr bwMode="auto">
          <a:xfrm rot="10800000">
            <a:off x="3886200" y="5029200"/>
            <a:ext cx="609600" cy="381000"/>
          </a:xfrm>
          <a:prstGeom prst="leftArrow">
            <a:avLst>
              <a:gd name="adj1" fmla="val 50000"/>
              <a:gd name="adj2" fmla="val 40000"/>
            </a:avLst>
          </a:prstGeom>
          <a:gradFill rotWithShape="1">
            <a:gsLst>
              <a:gs pos="0">
                <a:srgbClr val="003B00"/>
              </a:gs>
              <a:gs pos="50000">
                <a:srgbClr val="008000"/>
              </a:gs>
              <a:gs pos="100000">
                <a:srgbClr val="003B00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8132" name="AutoShape 20"/>
          <p:cNvSpPr>
            <a:spLocks noChangeArrowheads="1"/>
          </p:cNvSpPr>
          <p:nvPr/>
        </p:nvSpPr>
        <p:spPr bwMode="auto">
          <a:xfrm rot="-5400000">
            <a:off x="2857500" y="4114800"/>
            <a:ext cx="1066800" cy="381000"/>
          </a:xfrm>
          <a:prstGeom prst="leftArrow">
            <a:avLst>
              <a:gd name="adj1" fmla="val 61676"/>
              <a:gd name="adj2" fmla="val 81239"/>
            </a:avLst>
          </a:prstGeom>
          <a:gradFill rotWithShape="1">
            <a:gsLst>
              <a:gs pos="0">
                <a:srgbClr val="003B00"/>
              </a:gs>
              <a:gs pos="50000">
                <a:srgbClr val="008000"/>
              </a:gs>
              <a:gs pos="100000">
                <a:srgbClr val="003B00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8133" name="AutoShape 21"/>
          <p:cNvSpPr>
            <a:spLocks noChangeArrowheads="1"/>
          </p:cNvSpPr>
          <p:nvPr/>
        </p:nvSpPr>
        <p:spPr bwMode="auto">
          <a:xfrm rot="-5400000">
            <a:off x="3142456" y="2850357"/>
            <a:ext cx="1081087" cy="381000"/>
          </a:xfrm>
          <a:prstGeom prst="leftArrow">
            <a:avLst>
              <a:gd name="adj1" fmla="val 60843"/>
              <a:gd name="adj2" fmla="val 76034"/>
            </a:avLst>
          </a:prstGeom>
          <a:gradFill rotWithShape="1">
            <a:gsLst>
              <a:gs pos="0">
                <a:srgbClr val="003B00"/>
              </a:gs>
              <a:gs pos="50000">
                <a:srgbClr val="008000"/>
              </a:gs>
              <a:gs pos="100000">
                <a:srgbClr val="003B00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8134" name="AutoShape 22"/>
          <p:cNvSpPr>
            <a:spLocks noChangeArrowheads="1"/>
          </p:cNvSpPr>
          <p:nvPr/>
        </p:nvSpPr>
        <p:spPr bwMode="auto">
          <a:xfrm rot="-5400000">
            <a:off x="5098257" y="4102894"/>
            <a:ext cx="1014412" cy="381000"/>
          </a:xfrm>
          <a:prstGeom prst="leftArrow">
            <a:avLst>
              <a:gd name="adj1" fmla="val 67509"/>
              <a:gd name="adj2" fmla="val 87912"/>
            </a:avLst>
          </a:prstGeom>
          <a:gradFill rotWithShape="1">
            <a:gsLst>
              <a:gs pos="0">
                <a:srgbClr val="003B00"/>
              </a:gs>
              <a:gs pos="50000">
                <a:srgbClr val="008000"/>
              </a:gs>
              <a:gs pos="100000">
                <a:srgbClr val="003B00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8135" name="AutoShape 23"/>
          <p:cNvSpPr>
            <a:spLocks noChangeArrowheads="1"/>
          </p:cNvSpPr>
          <p:nvPr/>
        </p:nvSpPr>
        <p:spPr bwMode="auto">
          <a:xfrm>
            <a:off x="7620000" y="2500313"/>
            <a:ext cx="381000" cy="2300287"/>
          </a:xfrm>
          <a:prstGeom prst="upDownArrow">
            <a:avLst>
              <a:gd name="adj1" fmla="val 50000"/>
              <a:gd name="adj2" fmla="val 100429"/>
            </a:avLst>
          </a:prstGeom>
          <a:gradFill rotWithShape="1">
            <a:gsLst>
              <a:gs pos="0">
                <a:srgbClr val="003B00"/>
              </a:gs>
              <a:gs pos="50000">
                <a:srgbClr val="008000"/>
              </a:gs>
              <a:gs pos="100000">
                <a:srgbClr val="003B00"/>
              </a:gs>
            </a:gsLst>
            <a:lin ang="0" scaled="1"/>
          </a:gra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8136" name="AutoShape 24"/>
          <p:cNvSpPr>
            <a:spLocks noChangeArrowheads="1"/>
          </p:cNvSpPr>
          <p:nvPr/>
        </p:nvSpPr>
        <p:spPr bwMode="auto">
          <a:xfrm>
            <a:off x="5410200" y="2500313"/>
            <a:ext cx="381000" cy="1093787"/>
          </a:xfrm>
          <a:prstGeom prst="upDownArrow">
            <a:avLst>
              <a:gd name="adj1" fmla="val 44167"/>
              <a:gd name="adj2" fmla="val 60832"/>
            </a:avLst>
          </a:prstGeom>
          <a:gradFill rotWithShape="1">
            <a:gsLst>
              <a:gs pos="0">
                <a:srgbClr val="003B00"/>
              </a:gs>
              <a:gs pos="50000">
                <a:srgbClr val="008000"/>
              </a:gs>
              <a:gs pos="100000">
                <a:srgbClr val="003B00"/>
              </a:gs>
            </a:gsLst>
            <a:lin ang="0" scaled="1"/>
          </a:gra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8145" name="AutoShape 33"/>
          <p:cNvSpPr>
            <a:spLocks noChangeArrowheads="1"/>
          </p:cNvSpPr>
          <p:nvPr/>
        </p:nvSpPr>
        <p:spPr bwMode="auto">
          <a:xfrm rot="-5400000">
            <a:off x="1295400" y="2514600"/>
            <a:ext cx="533400" cy="228600"/>
          </a:xfrm>
          <a:prstGeom prst="leftArrow">
            <a:avLst>
              <a:gd name="adj1" fmla="val 63889"/>
              <a:gd name="adj2" fmla="val 49302"/>
            </a:avLst>
          </a:prstGeom>
          <a:gradFill rotWithShape="1">
            <a:gsLst>
              <a:gs pos="0">
                <a:srgbClr val="003B00"/>
              </a:gs>
              <a:gs pos="50000">
                <a:srgbClr val="008000"/>
              </a:gs>
              <a:gs pos="100000">
                <a:srgbClr val="003B00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8146" name="AutoShape 34"/>
          <p:cNvSpPr>
            <a:spLocks noChangeArrowheads="1"/>
          </p:cNvSpPr>
          <p:nvPr/>
        </p:nvSpPr>
        <p:spPr bwMode="auto">
          <a:xfrm>
            <a:off x="2189163" y="2028825"/>
            <a:ext cx="933450" cy="180975"/>
          </a:xfrm>
          <a:prstGeom prst="leftArrow">
            <a:avLst>
              <a:gd name="adj1" fmla="val 62509"/>
              <a:gd name="adj2" fmla="val 57358"/>
            </a:avLst>
          </a:prstGeom>
          <a:gradFill rotWithShape="1">
            <a:gsLst>
              <a:gs pos="0">
                <a:srgbClr val="003B00"/>
              </a:gs>
              <a:gs pos="50000">
                <a:srgbClr val="008000"/>
              </a:gs>
              <a:gs pos="100000">
                <a:srgbClr val="003B00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8147" name="AutoShape 35"/>
          <p:cNvSpPr>
            <a:spLocks noChangeArrowheads="1"/>
          </p:cNvSpPr>
          <p:nvPr/>
        </p:nvSpPr>
        <p:spPr bwMode="auto">
          <a:xfrm>
            <a:off x="2189163" y="1571625"/>
            <a:ext cx="933450" cy="180975"/>
          </a:xfrm>
          <a:prstGeom prst="leftArrow">
            <a:avLst>
              <a:gd name="adj1" fmla="val 62509"/>
              <a:gd name="adj2" fmla="val 57358"/>
            </a:avLst>
          </a:prstGeom>
          <a:gradFill rotWithShape="1">
            <a:gsLst>
              <a:gs pos="0">
                <a:srgbClr val="003B00"/>
              </a:gs>
              <a:gs pos="50000">
                <a:srgbClr val="008000"/>
              </a:gs>
              <a:gs pos="100000">
                <a:srgbClr val="003B00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8148" name="AutoShape 36"/>
          <p:cNvSpPr>
            <a:spLocks noChangeArrowheads="1"/>
          </p:cNvSpPr>
          <p:nvPr/>
        </p:nvSpPr>
        <p:spPr bwMode="auto">
          <a:xfrm>
            <a:off x="2189163" y="1800225"/>
            <a:ext cx="933450" cy="180975"/>
          </a:xfrm>
          <a:prstGeom prst="leftArrow">
            <a:avLst>
              <a:gd name="adj1" fmla="val 62509"/>
              <a:gd name="adj2" fmla="val 57358"/>
            </a:avLst>
          </a:prstGeom>
          <a:gradFill rotWithShape="1">
            <a:gsLst>
              <a:gs pos="0">
                <a:srgbClr val="003B00"/>
              </a:gs>
              <a:gs pos="50000">
                <a:srgbClr val="008000"/>
              </a:gs>
              <a:gs pos="100000">
                <a:srgbClr val="003B00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8149" name="AutoShape 37"/>
          <p:cNvSpPr>
            <a:spLocks noChangeArrowheads="1"/>
          </p:cNvSpPr>
          <p:nvPr/>
        </p:nvSpPr>
        <p:spPr bwMode="auto">
          <a:xfrm rot="-5400000">
            <a:off x="1104900" y="1104900"/>
            <a:ext cx="533400" cy="152400"/>
          </a:xfrm>
          <a:prstGeom prst="leftArrow">
            <a:avLst>
              <a:gd name="adj1" fmla="val 62509"/>
              <a:gd name="adj2" fmla="val 57345"/>
            </a:avLst>
          </a:prstGeom>
          <a:gradFill rotWithShape="1">
            <a:gsLst>
              <a:gs pos="0">
                <a:srgbClr val="003B00"/>
              </a:gs>
              <a:gs pos="50000">
                <a:srgbClr val="008000"/>
              </a:gs>
              <a:gs pos="100000">
                <a:srgbClr val="003B00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8150" name="AutoShape 38"/>
          <p:cNvSpPr>
            <a:spLocks noChangeArrowheads="1"/>
          </p:cNvSpPr>
          <p:nvPr/>
        </p:nvSpPr>
        <p:spPr bwMode="auto">
          <a:xfrm rot="-5400000">
            <a:off x="1485900" y="1104900"/>
            <a:ext cx="533400" cy="152400"/>
          </a:xfrm>
          <a:prstGeom prst="leftArrow">
            <a:avLst>
              <a:gd name="adj1" fmla="val 62509"/>
              <a:gd name="adj2" fmla="val 57345"/>
            </a:avLst>
          </a:prstGeom>
          <a:gradFill rotWithShape="1">
            <a:gsLst>
              <a:gs pos="0">
                <a:srgbClr val="003B00"/>
              </a:gs>
              <a:gs pos="50000">
                <a:srgbClr val="008000"/>
              </a:gs>
              <a:gs pos="100000">
                <a:srgbClr val="003B00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8154" name="AutoShape 42"/>
          <p:cNvSpPr>
            <a:spLocks noChangeArrowheads="1"/>
          </p:cNvSpPr>
          <p:nvPr/>
        </p:nvSpPr>
        <p:spPr bwMode="auto">
          <a:xfrm>
            <a:off x="8382000" y="2119313"/>
            <a:ext cx="533400" cy="152400"/>
          </a:xfrm>
          <a:prstGeom prst="leftArrow">
            <a:avLst>
              <a:gd name="adj1" fmla="val 62509"/>
              <a:gd name="adj2" fmla="val 57345"/>
            </a:avLst>
          </a:prstGeom>
          <a:gradFill rotWithShape="1">
            <a:gsLst>
              <a:gs pos="0">
                <a:srgbClr val="003B00"/>
              </a:gs>
              <a:gs pos="50000">
                <a:srgbClr val="008000"/>
              </a:gs>
              <a:gs pos="100000">
                <a:srgbClr val="003B00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8155" name="AutoShape 43"/>
          <p:cNvSpPr>
            <a:spLocks noChangeArrowheads="1"/>
          </p:cNvSpPr>
          <p:nvPr/>
        </p:nvSpPr>
        <p:spPr bwMode="auto">
          <a:xfrm>
            <a:off x="8382000" y="1585913"/>
            <a:ext cx="533400" cy="152400"/>
          </a:xfrm>
          <a:prstGeom prst="leftArrow">
            <a:avLst>
              <a:gd name="adj1" fmla="val 62509"/>
              <a:gd name="adj2" fmla="val 57345"/>
            </a:avLst>
          </a:prstGeom>
          <a:gradFill rotWithShape="1">
            <a:gsLst>
              <a:gs pos="0">
                <a:srgbClr val="003B00"/>
              </a:gs>
              <a:gs pos="50000">
                <a:srgbClr val="008000"/>
              </a:gs>
              <a:gs pos="100000">
                <a:srgbClr val="003B00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8157" name="AutoShape 45"/>
          <p:cNvSpPr>
            <a:spLocks noChangeArrowheads="1"/>
          </p:cNvSpPr>
          <p:nvPr/>
        </p:nvSpPr>
        <p:spPr bwMode="auto">
          <a:xfrm rot="5400000">
            <a:off x="1201738" y="4487862"/>
            <a:ext cx="611188" cy="271463"/>
          </a:xfrm>
          <a:prstGeom prst="leftArrow">
            <a:avLst>
              <a:gd name="adj1" fmla="val 54176"/>
              <a:gd name="adj2" fmla="val 70129"/>
            </a:avLst>
          </a:prstGeom>
          <a:gradFill rotWithShape="1">
            <a:gsLst>
              <a:gs pos="0">
                <a:srgbClr val="003B00"/>
              </a:gs>
              <a:gs pos="50000">
                <a:srgbClr val="008000"/>
              </a:gs>
              <a:gs pos="100000">
                <a:srgbClr val="003B00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3" name="Group 77"/>
          <p:cNvGrpSpPr>
            <a:grpSpLocks/>
          </p:cNvGrpSpPr>
          <p:nvPr/>
        </p:nvGrpSpPr>
        <p:grpSpPr bwMode="auto">
          <a:xfrm>
            <a:off x="7142163" y="5716588"/>
            <a:ext cx="928687" cy="927100"/>
            <a:chOff x="4557" y="3601"/>
            <a:chExt cx="444" cy="584"/>
          </a:xfrm>
        </p:grpSpPr>
        <p:sp>
          <p:nvSpPr>
            <p:cNvPr id="52288" name="AutoShape 65"/>
            <p:cNvSpPr>
              <a:spLocks noChangeArrowheads="1"/>
            </p:cNvSpPr>
            <p:nvPr/>
          </p:nvSpPr>
          <p:spPr bwMode="auto">
            <a:xfrm rot="-5400000">
              <a:off x="4558" y="3698"/>
              <a:ext cx="336" cy="141"/>
            </a:xfrm>
            <a:prstGeom prst="leftArrow">
              <a:avLst>
                <a:gd name="adj1" fmla="val 62509"/>
                <a:gd name="adj2" fmla="val 57346"/>
              </a:avLst>
            </a:prstGeom>
            <a:gradFill rotWithShape="1">
              <a:gsLst>
                <a:gs pos="0">
                  <a:srgbClr val="003B00"/>
                </a:gs>
                <a:gs pos="50000">
                  <a:srgbClr val="008000"/>
                </a:gs>
                <a:gs pos="100000">
                  <a:srgbClr val="003B00"/>
                </a:gs>
              </a:gsLst>
              <a:lin ang="540000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289" name="Text Box 67"/>
            <p:cNvSpPr txBox="1">
              <a:spLocks noChangeArrowheads="1"/>
            </p:cNvSpPr>
            <p:nvPr/>
          </p:nvSpPr>
          <p:spPr bwMode="auto">
            <a:xfrm>
              <a:off x="4557" y="3933"/>
              <a:ext cx="444" cy="2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b="1">
                  <a:solidFill>
                    <a:srgbClr val="00B0F0"/>
                  </a:solidFill>
                </a:rPr>
                <a:t>TXD</a:t>
              </a:r>
            </a:p>
          </p:txBody>
        </p:sp>
      </p:grpSp>
      <p:grpSp>
        <p:nvGrpSpPr>
          <p:cNvPr id="4" name="Group 78"/>
          <p:cNvGrpSpPr>
            <a:grpSpLocks/>
          </p:cNvGrpSpPr>
          <p:nvPr/>
        </p:nvGrpSpPr>
        <p:grpSpPr bwMode="auto">
          <a:xfrm>
            <a:off x="7786688" y="5715000"/>
            <a:ext cx="866775" cy="928688"/>
            <a:chOff x="4905" y="3600"/>
            <a:chExt cx="546" cy="585"/>
          </a:xfrm>
        </p:grpSpPr>
        <p:sp>
          <p:nvSpPr>
            <p:cNvPr id="52286" name="AutoShape 66"/>
            <p:cNvSpPr>
              <a:spLocks noChangeArrowheads="1"/>
            </p:cNvSpPr>
            <p:nvPr/>
          </p:nvSpPr>
          <p:spPr bwMode="auto">
            <a:xfrm rot="5400000">
              <a:off x="4961" y="3679"/>
              <a:ext cx="336" cy="177"/>
            </a:xfrm>
            <a:prstGeom prst="leftArrow">
              <a:avLst>
                <a:gd name="adj1" fmla="val 62509"/>
                <a:gd name="adj2" fmla="val 57345"/>
              </a:avLst>
            </a:prstGeom>
            <a:gradFill rotWithShape="1">
              <a:gsLst>
                <a:gs pos="0">
                  <a:srgbClr val="003B00"/>
                </a:gs>
                <a:gs pos="50000">
                  <a:srgbClr val="008000"/>
                </a:gs>
                <a:gs pos="100000">
                  <a:srgbClr val="003B00"/>
                </a:gs>
              </a:gsLst>
              <a:lin ang="540000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287" name="Text Box 68"/>
            <p:cNvSpPr txBox="1">
              <a:spLocks noChangeArrowheads="1"/>
            </p:cNvSpPr>
            <p:nvPr/>
          </p:nvSpPr>
          <p:spPr bwMode="auto">
            <a:xfrm>
              <a:off x="4905" y="3933"/>
              <a:ext cx="546" cy="2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b="1">
                  <a:solidFill>
                    <a:srgbClr val="00B0F0"/>
                  </a:solidFill>
                </a:rPr>
                <a:t>RXD</a:t>
              </a:r>
            </a:p>
          </p:txBody>
        </p:sp>
      </p:grpSp>
      <p:grpSp>
        <p:nvGrpSpPr>
          <p:cNvPr id="5" name="Group 74"/>
          <p:cNvGrpSpPr>
            <a:grpSpLocks/>
          </p:cNvGrpSpPr>
          <p:nvPr/>
        </p:nvGrpSpPr>
        <p:grpSpPr bwMode="auto">
          <a:xfrm>
            <a:off x="4457700" y="5715000"/>
            <a:ext cx="533400" cy="1100138"/>
            <a:chOff x="2808" y="3600"/>
            <a:chExt cx="336" cy="693"/>
          </a:xfrm>
        </p:grpSpPr>
        <p:sp>
          <p:nvSpPr>
            <p:cNvPr id="52284" name="AutoShape 25"/>
            <p:cNvSpPr>
              <a:spLocks noChangeArrowheads="1"/>
            </p:cNvSpPr>
            <p:nvPr/>
          </p:nvSpPr>
          <p:spPr bwMode="auto">
            <a:xfrm>
              <a:off x="2832" y="3600"/>
              <a:ext cx="240" cy="480"/>
            </a:xfrm>
            <a:prstGeom prst="upDownArrow">
              <a:avLst>
                <a:gd name="adj1" fmla="val 44167"/>
                <a:gd name="adj2" fmla="val 46796"/>
              </a:avLst>
            </a:prstGeom>
            <a:gradFill rotWithShape="1">
              <a:gsLst>
                <a:gs pos="0">
                  <a:srgbClr val="003B00"/>
                </a:gs>
                <a:gs pos="50000">
                  <a:srgbClr val="008000"/>
                </a:gs>
                <a:gs pos="100000">
                  <a:srgbClr val="003B00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285" name="Text Box 69"/>
            <p:cNvSpPr txBox="1">
              <a:spLocks noChangeArrowheads="1"/>
            </p:cNvSpPr>
            <p:nvPr/>
          </p:nvSpPr>
          <p:spPr bwMode="auto">
            <a:xfrm>
              <a:off x="2808" y="4041"/>
              <a:ext cx="336" cy="2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b="1">
                  <a:solidFill>
                    <a:srgbClr val="00B0F0"/>
                  </a:solidFill>
                </a:rPr>
                <a:t>P0</a:t>
              </a:r>
            </a:p>
          </p:txBody>
        </p:sp>
      </p:grpSp>
      <p:grpSp>
        <p:nvGrpSpPr>
          <p:cNvPr id="6" name="Group 75"/>
          <p:cNvGrpSpPr>
            <a:grpSpLocks/>
          </p:cNvGrpSpPr>
          <p:nvPr/>
        </p:nvGrpSpPr>
        <p:grpSpPr bwMode="auto">
          <a:xfrm>
            <a:off x="5092700" y="5715000"/>
            <a:ext cx="533400" cy="1100138"/>
            <a:chOff x="3208" y="3600"/>
            <a:chExt cx="336" cy="693"/>
          </a:xfrm>
        </p:grpSpPr>
        <p:sp>
          <p:nvSpPr>
            <p:cNvPr id="52282" name="AutoShape 29"/>
            <p:cNvSpPr>
              <a:spLocks noChangeArrowheads="1"/>
            </p:cNvSpPr>
            <p:nvPr/>
          </p:nvSpPr>
          <p:spPr bwMode="auto">
            <a:xfrm>
              <a:off x="3216" y="3600"/>
              <a:ext cx="240" cy="480"/>
            </a:xfrm>
            <a:prstGeom prst="upDownArrow">
              <a:avLst>
                <a:gd name="adj1" fmla="val 44167"/>
                <a:gd name="adj2" fmla="val 46796"/>
              </a:avLst>
            </a:prstGeom>
            <a:gradFill rotWithShape="1">
              <a:gsLst>
                <a:gs pos="0">
                  <a:srgbClr val="003B00"/>
                </a:gs>
                <a:gs pos="50000">
                  <a:srgbClr val="008000"/>
                </a:gs>
                <a:gs pos="100000">
                  <a:srgbClr val="003B00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283" name="Text Box 70"/>
            <p:cNvSpPr txBox="1">
              <a:spLocks noChangeArrowheads="1"/>
            </p:cNvSpPr>
            <p:nvPr/>
          </p:nvSpPr>
          <p:spPr bwMode="auto">
            <a:xfrm>
              <a:off x="3208" y="4041"/>
              <a:ext cx="336" cy="2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b="1">
                  <a:solidFill>
                    <a:srgbClr val="00B0F0"/>
                  </a:solidFill>
                </a:rPr>
                <a:t>P1</a:t>
              </a:r>
            </a:p>
          </p:txBody>
        </p:sp>
      </p:grpSp>
      <p:grpSp>
        <p:nvGrpSpPr>
          <p:cNvPr id="7" name="Group 76"/>
          <p:cNvGrpSpPr>
            <a:grpSpLocks/>
          </p:cNvGrpSpPr>
          <p:nvPr/>
        </p:nvGrpSpPr>
        <p:grpSpPr bwMode="auto">
          <a:xfrm>
            <a:off x="5702300" y="5715000"/>
            <a:ext cx="533400" cy="1100138"/>
            <a:chOff x="3592" y="3600"/>
            <a:chExt cx="336" cy="693"/>
          </a:xfrm>
        </p:grpSpPr>
        <p:sp>
          <p:nvSpPr>
            <p:cNvPr id="52280" name="AutoShape 30"/>
            <p:cNvSpPr>
              <a:spLocks noChangeArrowheads="1"/>
            </p:cNvSpPr>
            <p:nvPr/>
          </p:nvSpPr>
          <p:spPr bwMode="auto">
            <a:xfrm>
              <a:off x="3600" y="3600"/>
              <a:ext cx="240" cy="480"/>
            </a:xfrm>
            <a:prstGeom prst="upDownArrow">
              <a:avLst>
                <a:gd name="adj1" fmla="val 44167"/>
                <a:gd name="adj2" fmla="val 46796"/>
              </a:avLst>
            </a:prstGeom>
            <a:gradFill rotWithShape="1">
              <a:gsLst>
                <a:gs pos="0">
                  <a:srgbClr val="003B00"/>
                </a:gs>
                <a:gs pos="50000">
                  <a:srgbClr val="008000"/>
                </a:gs>
                <a:gs pos="100000">
                  <a:srgbClr val="003B00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281" name="Text Box 71"/>
            <p:cNvSpPr txBox="1">
              <a:spLocks noChangeArrowheads="1"/>
            </p:cNvSpPr>
            <p:nvPr/>
          </p:nvSpPr>
          <p:spPr bwMode="auto">
            <a:xfrm>
              <a:off x="3592" y="4041"/>
              <a:ext cx="336" cy="2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b="1">
                  <a:solidFill>
                    <a:srgbClr val="00B0F0"/>
                  </a:solidFill>
                </a:rPr>
                <a:t>P2</a:t>
              </a:r>
            </a:p>
          </p:txBody>
        </p:sp>
      </p:grpSp>
      <p:grpSp>
        <p:nvGrpSpPr>
          <p:cNvPr id="8" name="Group 73"/>
          <p:cNvGrpSpPr>
            <a:grpSpLocks/>
          </p:cNvGrpSpPr>
          <p:nvPr/>
        </p:nvGrpSpPr>
        <p:grpSpPr bwMode="auto">
          <a:xfrm>
            <a:off x="6324600" y="5715000"/>
            <a:ext cx="533400" cy="1100138"/>
            <a:chOff x="3984" y="3600"/>
            <a:chExt cx="336" cy="693"/>
          </a:xfrm>
        </p:grpSpPr>
        <p:sp>
          <p:nvSpPr>
            <p:cNvPr id="52278" name="AutoShape 31"/>
            <p:cNvSpPr>
              <a:spLocks noChangeArrowheads="1"/>
            </p:cNvSpPr>
            <p:nvPr/>
          </p:nvSpPr>
          <p:spPr bwMode="auto">
            <a:xfrm>
              <a:off x="3984" y="3600"/>
              <a:ext cx="240" cy="480"/>
            </a:xfrm>
            <a:prstGeom prst="upDownArrow">
              <a:avLst>
                <a:gd name="adj1" fmla="val 44167"/>
                <a:gd name="adj2" fmla="val 46796"/>
              </a:avLst>
            </a:prstGeom>
            <a:gradFill rotWithShape="1">
              <a:gsLst>
                <a:gs pos="0">
                  <a:srgbClr val="003B00"/>
                </a:gs>
                <a:gs pos="50000">
                  <a:srgbClr val="008000"/>
                </a:gs>
                <a:gs pos="100000">
                  <a:srgbClr val="003B00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279" name="Text Box 72"/>
            <p:cNvSpPr txBox="1">
              <a:spLocks noChangeArrowheads="1"/>
            </p:cNvSpPr>
            <p:nvPr/>
          </p:nvSpPr>
          <p:spPr bwMode="auto">
            <a:xfrm>
              <a:off x="3984" y="4041"/>
              <a:ext cx="336" cy="2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b="1">
                  <a:solidFill>
                    <a:srgbClr val="00B0F0"/>
                  </a:solidFill>
                </a:rPr>
                <a:t>P3</a:t>
              </a:r>
            </a:p>
          </p:txBody>
        </p:sp>
      </p:grpSp>
      <p:grpSp>
        <p:nvGrpSpPr>
          <p:cNvPr id="9" name="Group 64"/>
          <p:cNvGrpSpPr>
            <a:grpSpLocks/>
          </p:cNvGrpSpPr>
          <p:nvPr/>
        </p:nvGrpSpPr>
        <p:grpSpPr bwMode="auto">
          <a:xfrm>
            <a:off x="1077913" y="5715000"/>
            <a:ext cx="850900" cy="947738"/>
            <a:chOff x="648" y="3408"/>
            <a:chExt cx="536" cy="768"/>
          </a:xfrm>
        </p:grpSpPr>
        <p:sp>
          <p:nvSpPr>
            <p:cNvPr id="89" name="Line 44"/>
            <p:cNvSpPr>
              <a:spLocks noChangeShapeType="1"/>
            </p:cNvSpPr>
            <p:nvPr/>
          </p:nvSpPr>
          <p:spPr bwMode="auto">
            <a:xfrm>
              <a:off x="728" y="3408"/>
              <a:ext cx="0" cy="288"/>
            </a:xfrm>
            <a:prstGeom prst="line">
              <a:avLst/>
            </a:prstGeom>
            <a:noFill/>
            <a:ln w="19050">
              <a:solidFill>
                <a:srgbClr val="FFFFFF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kern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90" name="Line 46"/>
            <p:cNvSpPr>
              <a:spLocks noChangeShapeType="1"/>
            </p:cNvSpPr>
            <p:nvPr/>
          </p:nvSpPr>
          <p:spPr bwMode="auto">
            <a:xfrm>
              <a:off x="728" y="3776"/>
              <a:ext cx="0" cy="288"/>
            </a:xfrm>
            <a:prstGeom prst="line">
              <a:avLst/>
            </a:prstGeom>
            <a:noFill/>
            <a:ln w="19050">
              <a:solidFill>
                <a:srgbClr val="FFFFFF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kern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91" name="Line 47"/>
            <p:cNvSpPr>
              <a:spLocks noChangeShapeType="1"/>
            </p:cNvSpPr>
            <p:nvPr/>
          </p:nvSpPr>
          <p:spPr bwMode="auto">
            <a:xfrm>
              <a:off x="1104" y="3408"/>
              <a:ext cx="0" cy="288"/>
            </a:xfrm>
            <a:prstGeom prst="line">
              <a:avLst/>
            </a:prstGeom>
            <a:noFill/>
            <a:ln w="19050">
              <a:solidFill>
                <a:srgbClr val="FFFFFF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kern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92" name="Line 48"/>
            <p:cNvSpPr>
              <a:spLocks noChangeShapeType="1"/>
            </p:cNvSpPr>
            <p:nvPr/>
          </p:nvSpPr>
          <p:spPr bwMode="auto">
            <a:xfrm>
              <a:off x="1104" y="3776"/>
              <a:ext cx="0" cy="288"/>
            </a:xfrm>
            <a:prstGeom prst="line">
              <a:avLst/>
            </a:prstGeom>
            <a:noFill/>
            <a:ln w="19050">
              <a:solidFill>
                <a:srgbClr val="FFFFFF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kern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93" name="Rectangle 49"/>
            <p:cNvSpPr>
              <a:spLocks noChangeArrowheads="1"/>
            </p:cNvSpPr>
            <p:nvPr/>
          </p:nvSpPr>
          <p:spPr bwMode="auto">
            <a:xfrm>
              <a:off x="896" y="3504"/>
              <a:ext cx="48" cy="144"/>
            </a:xfrm>
            <a:prstGeom prst="rect">
              <a:avLst/>
            </a:prstGeom>
            <a:noFill/>
            <a:ln w="19050">
              <a:solidFill>
                <a:srgbClr val="FFFFFF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kern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94" name="Line 50"/>
            <p:cNvSpPr>
              <a:spLocks noChangeShapeType="1"/>
            </p:cNvSpPr>
            <p:nvPr/>
          </p:nvSpPr>
          <p:spPr bwMode="auto">
            <a:xfrm>
              <a:off x="848" y="3504"/>
              <a:ext cx="0" cy="144"/>
            </a:xfrm>
            <a:prstGeom prst="line">
              <a:avLst/>
            </a:prstGeom>
            <a:noFill/>
            <a:ln w="19050">
              <a:solidFill>
                <a:srgbClr val="FFFFFF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kern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95" name="Line 51"/>
            <p:cNvSpPr>
              <a:spLocks noChangeShapeType="1"/>
            </p:cNvSpPr>
            <p:nvPr/>
          </p:nvSpPr>
          <p:spPr bwMode="auto">
            <a:xfrm>
              <a:off x="1040" y="3721"/>
              <a:ext cx="144" cy="0"/>
            </a:xfrm>
            <a:prstGeom prst="line">
              <a:avLst/>
            </a:prstGeom>
            <a:noFill/>
            <a:ln w="19050">
              <a:solidFill>
                <a:srgbClr val="FFFFFF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kern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96" name="Line 52"/>
            <p:cNvSpPr>
              <a:spLocks noChangeShapeType="1"/>
            </p:cNvSpPr>
            <p:nvPr/>
          </p:nvSpPr>
          <p:spPr bwMode="auto">
            <a:xfrm>
              <a:off x="992" y="3504"/>
              <a:ext cx="0" cy="144"/>
            </a:xfrm>
            <a:prstGeom prst="line">
              <a:avLst/>
            </a:prstGeom>
            <a:noFill/>
            <a:ln w="19050">
              <a:solidFill>
                <a:srgbClr val="FFFFFF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kern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97" name="Line 53"/>
            <p:cNvSpPr>
              <a:spLocks noChangeShapeType="1"/>
            </p:cNvSpPr>
            <p:nvPr/>
          </p:nvSpPr>
          <p:spPr bwMode="auto">
            <a:xfrm>
              <a:off x="1040" y="3768"/>
              <a:ext cx="144" cy="0"/>
            </a:xfrm>
            <a:prstGeom prst="line">
              <a:avLst/>
            </a:prstGeom>
            <a:noFill/>
            <a:ln w="19050">
              <a:solidFill>
                <a:srgbClr val="FFFFFF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kern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98" name="Line 54"/>
            <p:cNvSpPr>
              <a:spLocks noChangeShapeType="1"/>
            </p:cNvSpPr>
            <p:nvPr/>
          </p:nvSpPr>
          <p:spPr bwMode="auto">
            <a:xfrm>
              <a:off x="656" y="3704"/>
              <a:ext cx="144" cy="0"/>
            </a:xfrm>
            <a:prstGeom prst="line">
              <a:avLst/>
            </a:prstGeom>
            <a:noFill/>
            <a:ln w="19050">
              <a:solidFill>
                <a:srgbClr val="FFFFFF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kern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99" name="Line 55"/>
            <p:cNvSpPr>
              <a:spLocks noChangeShapeType="1"/>
            </p:cNvSpPr>
            <p:nvPr/>
          </p:nvSpPr>
          <p:spPr bwMode="auto">
            <a:xfrm>
              <a:off x="656" y="3751"/>
              <a:ext cx="144" cy="0"/>
            </a:xfrm>
            <a:prstGeom prst="line">
              <a:avLst/>
            </a:prstGeom>
            <a:noFill/>
            <a:ln w="19050">
              <a:solidFill>
                <a:srgbClr val="FFFFFF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kern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0" name="Line 56"/>
            <p:cNvSpPr>
              <a:spLocks noChangeShapeType="1"/>
            </p:cNvSpPr>
            <p:nvPr/>
          </p:nvSpPr>
          <p:spPr bwMode="auto">
            <a:xfrm>
              <a:off x="1032" y="4064"/>
              <a:ext cx="144" cy="0"/>
            </a:xfrm>
            <a:prstGeom prst="line">
              <a:avLst/>
            </a:prstGeom>
            <a:noFill/>
            <a:ln w="19050">
              <a:solidFill>
                <a:srgbClr val="FFFFFF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kern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1" name="Line 57"/>
            <p:cNvSpPr>
              <a:spLocks noChangeShapeType="1"/>
            </p:cNvSpPr>
            <p:nvPr/>
          </p:nvSpPr>
          <p:spPr bwMode="auto">
            <a:xfrm>
              <a:off x="1000" y="3577"/>
              <a:ext cx="96" cy="0"/>
            </a:xfrm>
            <a:prstGeom prst="line">
              <a:avLst/>
            </a:prstGeom>
            <a:noFill/>
            <a:ln w="19050">
              <a:solidFill>
                <a:srgbClr val="FFFFFF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kern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2" name="Line 58"/>
            <p:cNvSpPr>
              <a:spLocks noChangeShapeType="1"/>
            </p:cNvSpPr>
            <p:nvPr/>
          </p:nvSpPr>
          <p:spPr bwMode="auto">
            <a:xfrm>
              <a:off x="736" y="3577"/>
              <a:ext cx="96" cy="0"/>
            </a:xfrm>
            <a:prstGeom prst="line">
              <a:avLst/>
            </a:prstGeom>
            <a:noFill/>
            <a:ln w="19050">
              <a:solidFill>
                <a:srgbClr val="FFFFFF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kern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3" name="Line 59"/>
            <p:cNvSpPr>
              <a:spLocks noChangeShapeType="1"/>
            </p:cNvSpPr>
            <p:nvPr/>
          </p:nvSpPr>
          <p:spPr bwMode="auto">
            <a:xfrm>
              <a:off x="1056" y="4112"/>
              <a:ext cx="96" cy="0"/>
            </a:xfrm>
            <a:prstGeom prst="line">
              <a:avLst/>
            </a:prstGeom>
            <a:noFill/>
            <a:ln w="19050">
              <a:solidFill>
                <a:srgbClr val="FFFFFF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kern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4" name="Line 60"/>
            <p:cNvSpPr>
              <a:spLocks noChangeShapeType="1"/>
            </p:cNvSpPr>
            <p:nvPr/>
          </p:nvSpPr>
          <p:spPr bwMode="auto">
            <a:xfrm>
              <a:off x="1088" y="4161"/>
              <a:ext cx="48" cy="0"/>
            </a:xfrm>
            <a:prstGeom prst="line">
              <a:avLst/>
            </a:prstGeom>
            <a:noFill/>
            <a:ln w="19050">
              <a:solidFill>
                <a:srgbClr val="FFFFFF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kern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5" name="Line 61"/>
            <p:cNvSpPr>
              <a:spLocks noChangeShapeType="1"/>
            </p:cNvSpPr>
            <p:nvPr/>
          </p:nvSpPr>
          <p:spPr bwMode="auto">
            <a:xfrm>
              <a:off x="648" y="4080"/>
              <a:ext cx="144" cy="0"/>
            </a:xfrm>
            <a:prstGeom prst="line">
              <a:avLst/>
            </a:prstGeom>
            <a:noFill/>
            <a:ln w="19050">
              <a:solidFill>
                <a:srgbClr val="FFFFFF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kern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6" name="Line 62"/>
            <p:cNvSpPr>
              <a:spLocks noChangeShapeType="1"/>
            </p:cNvSpPr>
            <p:nvPr/>
          </p:nvSpPr>
          <p:spPr bwMode="auto">
            <a:xfrm>
              <a:off x="672" y="4128"/>
              <a:ext cx="96" cy="0"/>
            </a:xfrm>
            <a:prstGeom prst="line">
              <a:avLst/>
            </a:prstGeom>
            <a:noFill/>
            <a:ln w="19050">
              <a:solidFill>
                <a:srgbClr val="FFFFFF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kern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7" name="Line 63"/>
            <p:cNvSpPr>
              <a:spLocks noChangeShapeType="1"/>
            </p:cNvSpPr>
            <p:nvPr/>
          </p:nvSpPr>
          <p:spPr bwMode="auto">
            <a:xfrm>
              <a:off x="704" y="4176"/>
              <a:ext cx="48" cy="0"/>
            </a:xfrm>
            <a:prstGeom prst="line">
              <a:avLst/>
            </a:prstGeom>
            <a:noFill/>
            <a:ln w="19050">
              <a:solidFill>
                <a:srgbClr val="FFFFFF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kern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18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218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18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218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18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218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218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218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1000"/>
                                        <p:tgtEl>
                                          <p:spTgt spid="218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48" dur="1000"/>
                                        <p:tgtEl>
                                          <p:spTgt spid="218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000"/>
                            </p:stCondLst>
                            <p:childTnLst>
                              <p:par>
                                <p:cTn id="5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1000"/>
                                        <p:tgtEl>
                                          <p:spTgt spid="218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000"/>
                            </p:stCondLst>
                            <p:childTnLst>
                              <p:par>
                                <p:cTn id="5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1000"/>
                                        <p:tgtEl>
                                          <p:spTgt spid="218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000"/>
                            </p:stCondLst>
                            <p:childTnLst>
                              <p:par>
                                <p:cTn id="58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60" dur="1000"/>
                                        <p:tgtEl>
                                          <p:spTgt spid="218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0"/>
                            </p:stCondLst>
                            <p:childTnLst>
                              <p:par>
                                <p:cTn id="6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1000"/>
                                        <p:tgtEl>
                                          <p:spTgt spid="218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6000"/>
                            </p:stCondLst>
                            <p:childTnLst>
                              <p:par>
                                <p:cTn id="6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1000"/>
                                        <p:tgtEl>
                                          <p:spTgt spid="218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7000"/>
                            </p:stCondLst>
                            <p:childTnLst>
                              <p:par>
                                <p:cTn id="70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8000"/>
                            </p:stCondLst>
                            <p:childTnLst>
                              <p:par>
                                <p:cTn id="74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9000"/>
                            </p:stCondLst>
                            <p:childTnLst>
                              <p:par>
                                <p:cTn id="78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8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0000"/>
                            </p:stCondLst>
                            <p:childTnLst>
                              <p:par>
                                <p:cTn id="82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8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1000"/>
                            </p:stCondLst>
                            <p:childTnLst>
                              <p:par>
                                <p:cTn id="8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8" dur="1000"/>
                                        <p:tgtEl>
                                          <p:spTgt spid="218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2000"/>
                            </p:stCondLst>
                            <p:childTnLst>
                              <p:par>
                                <p:cTn id="9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1000"/>
                                        <p:tgtEl>
                                          <p:spTgt spid="218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13000"/>
                            </p:stCondLst>
                            <p:childTnLst>
                              <p:par>
                                <p:cTn id="9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6" dur="1000"/>
                                        <p:tgtEl>
                                          <p:spTgt spid="218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14000"/>
                            </p:stCondLst>
                            <p:childTnLst>
                              <p:par>
                                <p:cTn id="9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0" dur="1000"/>
                                        <p:tgtEl>
                                          <p:spTgt spid="218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15000"/>
                            </p:stCondLst>
                            <p:childTnLst>
                              <p:par>
                                <p:cTn id="10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4" dur="1000"/>
                                        <p:tgtEl>
                                          <p:spTgt spid="218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16000"/>
                            </p:stCondLst>
                            <p:childTnLst>
                              <p:par>
                                <p:cTn id="10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8" dur="1000"/>
                                        <p:tgtEl>
                                          <p:spTgt spid="218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7000"/>
                            </p:stCondLst>
                            <p:childTnLst>
                              <p:par>
                                <p:cTn id="11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2" dur="1000"/>
                                        <p:tgtEl>
                                          <p:spTgt spid="218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18000"/>
                            </p:stCondLst>
                            <p:childTnLst>
                              <p:par>
                                <p:cTn id="11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6" dur="1000"/>
                                        <p:tgtEl>
                                          <p:spTgt spid="218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19000"/>
                            </p:stCondLst>
                            <p:childTnLst>
                              <p:par>
                                <p:cTn id="11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0" dur="1000"/>
                                        <p:tgtEl>
                                          <p:spTgt spid="218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20000"/>
                            </p:stCondLst>
                            <p:childTnLst>
                              <p:par>
                                <p:cTn id="12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21000"/>
                            </p:stCondLst>
                            <p:childTnLst>
                              <p:par>
                                <p:cTn id="12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22000"/>
                            </p:stCondLst>
                            <p:childTnLst>
                              <p:par>
                                <p:cTn id="13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8117" grpId="0" animBg="1"/>
      <p:bldP spid="218118" grpId="0" animBg="1"/>
      <p:bldP spid="218119" grpId="0" animBg="1"/>
      <p:bldP spid="218120" grpId="0" animBg="1"/>
      <p:bldP spid="218121" grpId="0" animBg="1"/>
      <p:bldP spid="218122" grpId="0" animBg="1"/>
      <p:bldP spid="218123" grpId="0" animBg="1"/>
      <p:bldP spid="218124" grpId="0" animBg="1"/>
      <p:bldP spid="218130" grpId="0" animBg="1"/>
      <p:bldP spid="218131" grpId="0" animBg="1"/>
      <p:bldP spid="218132" grpId="0" animBg="1"/>
      <p:bldP spid="218133" grpId="0" animBg="1"/>
      <p:bldP spid="218134" grpId="0" animBg="1"/>
      <p:bldP spid="218135" grpId="0" animBg="1"/>
      <p:bldP spid="218136" grpId="0" animBg="1"/>
      <p:bldP spid="218145" grpId="0" animBg="1"/>
      <p:bldP spid="218146" grpId="0" animBg="1"/>
      <p:bldP spid="218147" grpId="0" animBg="1"/>
      <p:bldP spid="218148" grpId="0" animBg="1"/>
      <p:bldP spid="218149" grpId="0" animBg="1"/>
      <p:bldP spid="218150" grpId="0" animBg="1"/>
      <p:bldP spid="218154" grpId="0" animBg="1"/>
      <p:bldP spid="218155" grpId="0" animBg="1"/>
      <p:bldP spid="218157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Title 7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>
                <a:ea typeface="Calibri" pitchFamily="34" charset="0"/>
              </a:rPr>
              <a:t>Detailed Block Diagram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8051 Microcontroller</a:t>
            </a:r>
            <a:endParaRPr lang="en-US" dirty="0"/>
          </a:p>
        </p:txBody>
      </p:sp>
      <p:sp>
        <p:nvSpPr>
          <p:cNvPr id="53252" name="Footer Placeholder 5"/>
          <p:cNvSpPr>
            <a:spLocks noGrp="1"/>
          </p:cNvSpPr>
          <p:nvPr>
            <p:ph type="ftr" sz="quarter" idx="4294967295"/>
          </p:nvPr>
        </p:nvSpPr>
        <p:spPr bwMode="auto">
          <a:xfrm>
            <a:off x="2767013" y="6572250"/>
            <a:ext cx="3519487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/>
              <a:t>Suresh.P.Nair , HOD - ECE , RCET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0AF3F04-0009-45DE-9258-00D1F7263275}" type="slidenum">
              <a:rPr lang="en-US"/>
              <a:pPr>
                <a:defRPr/>
              </a:pPr>
              <a:t>33</a:t>
            </a:fld>
            <a:endParaRPr lang="en-US"/>
          </a:p>
        </p:txBody>
      </p:sp>
      <p:pic>
        <p:nvPicPr>
          <p:cNvPr id="692225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922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922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Title 1"/>
          <p:cNvSpPr>
            <a:spLocks noGrp="1"/>
          </p:cNvSpPr>
          <p:nvPr>
            <p:ph type="title"/>
          </p:nvPr>
        </p:nvSpPr>
        <p:spPr>
          <a:xfrm>
            <a:off x="0" y="2714625"/>
            <a:ext cx="9144000" cy="1143000"/>
          </a:xfrm>
        </p:spPr>
        <p:txBody>
          <a:bodyPr/>
          <a:lstStyle/>
          <a:p>
            <a:pPr eaLnBrk="1" hangingPunct="1"/>
            <a:r>
              <a:rPr lang="en-US" sz="11500" dirty="0">
                <a:latin typeface="Browallia New" pitchFamily="34" charset="-34"/>
                <a:ea typeface="Calibri" pitchFamily="34" charset="0"/>
                <a:cs typeface="Browallia New" pitchFamily="34" charset="-34"/>
              </a:rPr>
              <a:t>8051 </a:t>
            </a:r>
            <a:br>
              <a:rPr lang="en-US" sz="11500" dirty="0">
                <a:latin typeface="Browallia New" pitchFamily="34" charset="-34"/>
                <a:ea typeface="Calibri" pitchFamily="34" charset="0"/>
                <a:cs typeface="Browallia New" pitchFamily="34" charset="-34"/>
              </a:rPr>
            </a:br>
            <a:r>
              <a:rPr lang="en-US" sz="11500" dirty="0">
                <a:latin typeface="Browallia New" pitchFamily="34" charset="-34"/>
                <a:ea typeface="Calibri" pitchFamily="34" charset="0"/>
                <a:cs typeface="Browallia New" pitchFamily="34" charset="-34"/>
              </a:rPr>
              <a:t>Memory Space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8051 Microcontroller</a:t>
            </a:r>
            <a:endParaRPr lang="en-US" dirty="0"/>
          </a:p>
        </p:txBody>
      </p:sp>
      <p:sp>
        <p:nvSpPr>
          <p:cNvPr id="54276" name="Footer Placeholder 3"/>
          <p:cNvSpPr>
            <a:spLocks noGrp="1"/>
          </p:cNvSpPr>
          <p:nvPr>
            <p:ph type="ftr" sz="quarter" idx="4294967295"/>
          </p:nvPr>
        </p:nvSpPr>
        <p:spPr bwMode="auto">
          <a:xfrm>
            <a:off x="2767013" y="6572250"/>
            <a:ext cx="3519487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/>
              <a:t>Suresh.P.Nair , HOD - ECE , RCET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923D5DE-4FFA-426C-A12D-0A898516067C}" type="slidenum">
              <a:rPr lang="en-US"/>
              <a:pPr>
                <a:defRPr/>
              </a:pPr>
              <a:t>34</a:t>
            </a:fld>
            <a:endParaRPr lang="en-US"/>
          </a:p>
        </p:txBody>
      </p:sp>
    </p:spTree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 sz="4400" dirty="0">
                <a:ea typeface="Calibri" pitchFamily="34" charset="0"/>
              </a:rPr>
              <a:t>8051 Memory Structure</a:t>
            </a:r>
          </a:p>
        </p:txBody>
      </p:sp>
      <p:sp>
        <p:nvSpPr>
          <p:cNvPr id="13317" name="AutoShape 5"/>
          <p:cNvSpPr>
            <a:spLocks noChangeArrowheads="1"/>
          </p:cNvSpPr>
          <p:nvPr/>
        </p:nvSpPr>
        <p:spPr bwMode="auto">
          <a:xfrm rot="-5400000">
            <a:off x="495300" y="2247900"/>
            <a:ext cx="2743200" cy="990600"/>
          </a:xfrm>
          <a:prstGeom prst="cube">
            <a:avLst>
              <a:gd name="adj" fmla="val 11324"/>
            </a:avLst>
          </a:prstGeom>
          <a:blipFill dpi="0" rotWithShape="0">
            <a:blip r:embed="rId2" cstate="print"/>
            <a:srcRect/>
            <a:tile tx="0" ty="0" sx="100000" sy="100000" flip="none" algn="tl"/>
          </a:blipFill>
          <a:ln w="25400">
            <a:solidFill>
              <a:srgbClr val="ED13DD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3600" b="1">
                <a:solidFill>
                  <a:srgbClr val="251BF5"/>
                </a:solidFill>
              </a:rPr>
              <a:t>External</a:t>
            </a:r>
          </a:p>
        </p:txBody>
      </p:sp>
      <p:sp>
        <p:nvSpPr>
          <p:cNvPr id="13318" name="AutoShape 6"/>
          <p:cNvSpPr>
            <a:spLocks noChangeArrowheads="1"/>
          </p:cNvSpPr>
          <p:nvPr/>
        </p:nvSpPr>
        <p:spPr bwMode="auto">
          <a:xfrm>
            <a:off x="609600" y="4495800"/>
            <a:ext cx="914400" cy="1066800"/>
          </a:xfrm>
          <a:prstGeom prst="cube">
            <a:avLst>
              <a:gd name="adj" fmla="val 11324"/>
            </a:avLst>
          </a:prstGeom>
          <a:blipFill dpi="0" rotWithShape="0">
            <a:blip r:embed="rId2" cstate="print"/>
            <a:srcRect/>
            <a:tile tx="0" ty="0" sx="100000" sy="100000" flip="none" algn="tl"/>
          </a:blipFill>
          <a:ln w="25400">
            <a:solidFill>
              <a:srgbClr val="ED13DD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b="1">
                <a:solidFill>
                  <a:srgbClr val="251BF5"/>
                </a:solidFill>
              </a:rPr>
              <a:t>EXT</a:t>
            </a:r>
          </a:p>
        </p:txBody>
      </p:sp>
      <p:sp>
        <p:nvSpPr>
          <p:cNvPr id="13320" name="AutoShape 8"/>
          <p:cNvSpPr>
            <a:spLocks noChangeArrowheads="1"/>
          </p:cNvSpPr>
          <p:nvPr/>
        </p:nvSpPr>
        <p:spPr bwMode="auto">
          <a:xfrm>
            <a:off x="2209800" y="4495800"/>
            <a:ext cx="914400" cy="1066800"/>
          </a:xfrm>
          <a:prstGeom prst="cube">
            <a:avLst>
              <a:gd name="adj" fmla="val 11324"/>
            </a:avLst>
          </a:prstGeom>
          <a:blipFill dpi="0" rotWithShape="0">
            <a:blip r:embed="rId2" cstate="print"/>
            <a:srcRect/>
            <a:tile tx="0" ty="0" sx="100000" sy="100000" flip="none" algn="tl"/>
          </a:blipFill>
          <a:ln w="25400">
            <a:solidFill>
              <a:srgbClr val="ED13DD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b="1">
                <a:solidFill>
                  <a:srgbClr val="251BF5"/>
                </a:solidFill>
              </a:rPr>
              <a:t>INT</a:t>
            </a:r>
          </a:p>
        </p:txBody>
      </p:sp>
      <p:sp>
        <p:nvSpPr>
          <p:cNvPr id="13321" name="Freeform 9"/>
          <p:cNvSpPr>
            <a:spLocks/>
          </p:cNvSpPr>
          <p:nvPr/>
        </p:nvSpPr>
        <p:spPr bwMode="auto">
          <a:xfrm>
            <a:off x="2057400" y="4114800"/>
            <a:ext cx="673100" cy="457200"/>
          </a:xfrm>
          <a:custGeom>
            <a:avLst/>
            <a:gdLst>
              <a:gd name="T0" fmla="*/ 763943582 w 568"/>
              <a:gd name="T1" fmla="*/ 290321981 h 720"/>
              <a:gd name="T2" fmla="*/ 763943582 w 568"/>
              <a:gd name="T3" fmla="*/ 174193220 h 720"/>
              <a:gd name="T4" fmla="*/ 561723187 w 568"/>
              <a:gd name="T5" fmla="*/ 135483594 h 720"/>
              <a:gd name="T6" fmla="*/ 89875439 w 568"/>
              <a:gd name="T7" fmla="*/ 96774007 h 720"/>
              <a:gd name="T8" fmla="*/ 22469452 w 568"/>
              <a:gd name="T9" fmla="*/ 0 h 72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568"/>
              <a:gd name="T16" fmla="*/ 0 h 720"/>
              <a:gd name="T17" fmla="*/ 568 w 568"/>
              <a:gd name="T18" fmla="*/ 720 h 72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568" h="720">
                <a:moveTo>
                  <a:pt x="544" y="720"/>
                </a:moveTo>
                <a:cubicBezTo>
                  <a:pt x="556" y="608"/>
                  <a:pt x="568" y="496"/>
                  <a:pt x="544" y="432"/>
                </a:cubicBezTo>
                <a:cubicBezTo>
                  <a:pt x="520" y="368"/>
                  <a:pt x="480" y="368"/>
                  <a:pt x="400" y="336"/>
                </a:cubicBezTo>
                <a:cubicBezTo>
                  <a:pt x="320" y="304"/>
                  <a:pt x="128" y="296"/>
                  <a:pt x="64" y="240"/>
                </a:cubicBezTo>
                <a:cubicBezTo>
                  <a:pt x="0" y="184"/>
                  <a:pt x="0" y="40"/>
                  <a:pt x="16" y="0"/>
                </a:cubicBezTo>
              </a:path>
            </a:pathLst>
          </a:custGeom>
          <a:noFill/>
          <a:ln w="63500">
            <a:solidFill>
              <a:srgbClr val="92D05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3322" name="Freeform 10"/>
          <p:cNvSpPr>
            <a:spLocks/>
          </p:cNvSpPr>
          <p:nvPr/>
        </p:nvSpPr>
        <p:spPr bwMode="auto">
          <a:xfrm flipH="1">
            <a:off x="990600" y="4191000"/>
            <a:ext cx="609600" cy="381000"/>
          </a:xfrm>
          <a:custGeom>
            <a:avLst/>
            <a:gdLst>
              <a:gd name="T0" fmla="*/ 626602258 w 568"/>
              <a:gd name="T1" fmla="*/ 201612498 h 720"/>
              <a:gd name="T2" fmla="*/ 626602258 w 568"/>
              <a:gd name="T3" fmla="*/ 120967492 h 720"/>
              <a:gd name="T4" fmla="*/ 460737333 w 568"/>
              <a:gd name="T5" fmla="*/ 94085835 h 720"/>
              <a:gd name="T6" fmla="*/ 73717599 w 568"/>
              <a:gd name="T7" fmla="*/ 67204160 h 720"/>
              <a:gd name="T8" fmla="*/ 18429668 w 568"/>
              <a:gd name="T9" fmla="*/ 0 h 72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568"/>
              <a:gd name="T16" fmla="*/ 0 h 720"/>
              <a:gd name="T17" fmla="*/ 568 w 568"/>
              <a:gd name="T18" fmla="*/ 720 h 72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568" h="720">
                <a:moveTo>
                  <a:pt x="544" y="720"/>
                </a:moveTo>
                <a:cubicBezTo>
                  <a:pt x="556" y="608"/>
                  <a:pt x="568" y="496"/>
                  <a:pt x="544" y="432"/>
                </a:cubicBezTo>
                <a:cubicBezTo>
                  <a:pt x="520" y="368"/>
                  <a:pt x="480" y="368"/>
                  <a:pt x="400" y="336"/>
                </a:cubicBezTo>
                <a:cubicBezTo>
                  <a:pt x="320" y="304"/>
                  <a:pt x="128" y="296"/>
                  <a:pt x="64" y="240"/>
                </a:cubicBezTo>
                <a:cubicBezTo>
                  <a:pt x="0" y="184"/>
                  <a:pt x="0" y="40"/>
                  <a:pt x="16" y="0"/>
                </a:cubicBezTo>
              </a:path>
            </a:pathLst>
          </a:custGeom>
          <a:noFill/>
          <a:ln w="63500">
            <a:solidFill>
              <a:srgbClr val="92D05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3324" name="AutoShape 12"/>
          <p:cNvSpPr>
            <a:spLocks noChangeArrowheads="1"/>
          </p:cNvSpPr>
          <p:nvPr/>
        </p:nvSpPr>
        <p:spPr bwMode="auto">
          <a:xfrm>
            <a:off x="5486400" y="4876800"/>
            <a:ext cx="800100" cy="695325"/>
          </a:xfrm>
          <a:prstGeom prst="cube">
            <a:avLst>
              <a:gd name="adj" fmla="val 11324"/>
            </a:avLst>
          </a:prstGeom>
          <a:blipFill dpi="0" rotWithShape="0">
            <a:blip r:embed="rId2" cstate="print"/>
            <a:srcRect/>
            <a:tile tx="0" ty="0" sx="100000" sy="100000" flip="none" algn="tl"/>
          </a:blipFill>
          <a:ln w="25400">
            <a:solidFill>
              <a:srgbClr val="ED13DD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128</a:t>
            </a:r>
          </a:p>
        </p:txBody>
      </p:sp>
      <p:sp>
        <p:nvSpPr>
          <p:cNvPr id="13326" name="AutoShape 14"/>
          <p:cNvSpPr>
            <a:spLocks noChangeArrowheads="1"/>
          </p:cNvSpPr>
          <p:nvPr/>
        </p:nvSpPr>
        <p:spPr bwMode="auto">
          <a:xfrm>
            <a:off x="5486400" y="4267200"/>
            <a:ext cx="762000" cy="685800"/>
          </a:xfrm>
          <a:prstGeom prst="cube">
            <a:avLst>
              <a:gd name="adj" fmla="val 11324"/>
            </a:avLst>
          </a:prstGeom>
          <a:noFill/>
          <a:ln w="25400">
            <a:solidFill>
              <a:srgbClr val="ED13DD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327" name="AutoShape 15"/>
          <p:cNvSpPr>
            <a:spLocks noChangeArrowheads="1"/>
          </p:cNvSpPr>
          <p:nvPr/>
        </p:nvSpPr>
        <p:spPr bwMode="auto">
          <a:xfrm>
            <a:off x="5500688" y="4243388"/>
            <a:ext cx="785812" cy="685800"/>
          </a:xfrm>
          <a:prstGeom prst="cube">
            <a:avLst>
              <a:gd name="adj" fmla="val 11324"/>
            </a:avLst>
          </a:prstGeom>
          <a:blipFill dpi="0" rotWithShape="0">
            <a:blip r:embed="rId2" cstate="print"/>
            <a:srcRect/>
            <a:tile tx="0" ty="0" sx="100000" sy="100000" flip="none" algn="tl"/>
          </a:blipFill>
          <a:ln w="25400">
            <a:solidFill>
              <a:srgbClr val="ED13DD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SFR</a:t>
            </a:r>
          </a:p>
        </p:txBody>
      </p:sp>
      <p:sp>
        <p:nvSpPr>
          <p:cNvPr id="13329" name="AutoShape 17"/>
          <p:cNvSpPr>
            <a:spLocks noChangeArrowheads="1"/>
          </p:cNvSpPr>
          <p:nvPr/>
        </p:nvSpPr>
        <p:spPr bwMode="auto">
          <a:xfrm rot="-5400000">
            <a:off x="5300663" y="2857500"/>
            <a:ext cx="4191000" cy="1219200"/>
          </a:xfrm>
          <a:prstGeom prst="cube">
            <a:avLst>
              <a:gd name="adj" fmla="val 11324"/>
            </a:avLst>
          </a:prstGeom>
          <a:blipFill dpi="0" rotWithShape="0">
            <a:blip r:embed="rId2" cstate="print"/>
            <a:srcRect/>
            <a:tile tx="0" ty="0" sx="100000" sy="100000" flip="none" algn="tl"/>
          </a:blipFill>
          <a:ln w="25400">
            <a:solidFill>
              <a:srgbClr val="ED13DD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3600" b="1">
                <a:solidFill>
                  <a:srgbClr val="251BF5"/>
                </a:solidFill>
              </a:rPr>
              <a:t>External</a:t>
            </a:r>
          </a:p>
        </p:txBody>
      </p:sp>
      <p:sp>
        <p:nvSpPr>
          <p:cNvPr id="13330" name="Text Box 18"/>
          <p:cNvSpPr txBox="1">
            <a:spLocks noChangeArrowheads="1"/>
          </p:cNvSpPr>
          <p:nvPr/>
        </p:nvSpPr>
        <p:spPr bwMode="auto">
          <a:xfrm>
            <a:off x="214313" y="6115050"/>
            <a:ext cx="3276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b="1">
                <a:solidFill>
                  <a:srgbClr val="FF0000"/>
                </a:solidFill>
              </a:rPr>
              <a:t>Program Memory</a:t>
            </a:r>
          </a:p>
        </p:txBody>
      </p:sp>
      <p:sp>
        <p:nvSpPr>
          <p:cNvPr id="13331" name="Text Box 19"/>
          <p:cNvSpPr txBox="1">
            <a:spLocks noChangeArrowheads="1"/>
          </p:cNvSpPr>
          <p:nvPr/>
        </p:nvSpPr>
        <p:spPr bwMode="auto">
          <a:xfrm>
            <a:off x="5500694" y="6215082"/>
            <a:ext cx="3276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b="1" dirty="0">
                <a:solidFill>
                  <a:srgbClr val="FF0000"/>
                </a:solidFill>
              </a:rPr>
              <a:t>Data Memory</a:t>
            </a:r>
          </a:p>
        </p:txBody>
      </p:sp>
      <p:grpSp>
        <p:nvGrpSpPr>
          <p:cNvPr id="2" name="Group 34"/>
          <p:cNvGrpSpPr>
            <a:grpSpLocks/>
          </p:cNvGrpSpPr>
          <p:nvPr/>
        </p:nvGrpSpPr>
        <p:grpSpPr bwMode="auto">
          <a:xfrm>
            <a:off x="76200" y="1295400"/>
            <a:ext cx="655638" cy="4267200"/>
            <a:chOff x="48" y="816"/>
            <a:chExt cx="413" cy="2688"/>
          </a:xfrm>
        </p:grpSpPr>
        <p:sp>
          <p:nvSpPr>
            <p:cNvPr id="55327" name="Line 20"/>
            <p:cNvSpPr>
              <a:spLocks noChangeShapeType="1"/>
            </p:cNvSpPr>
            <p:nvPr/>
          </p:nvSpPr>
          <p:spPr bwMode="auto">
            <a:xfrm>
              <a:off x="240" y="2400"/>
              <a:ext cx="0" cy="1104"/>
            </a:xfrm>
            <a:prstGeom prst="line">
              <a:avLst/>
            </a:prstGeom>
            <a:noFill/>
            <a:ln w="38100">
              <a:solidFill>
                <a:srgbClr val="FFFFFF"/>
              </a:solidFill>
              <a:round/>
              <a:headEnd/>
              <a:tailEnd type="arrow" w="med" len="med"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55328" name="Line 21"/>
            <p:cNvSpPr>
              <a:spLocks noChangeShapeType="1"/>
            </p:cNvSpPr>
            <p:nvPr/>
          </p:nvSpPr>
          <p:spPr bwMode="auto">
            <a:xfrm flipV="1">
              <a:off x="240" y="816"/>
              <a:ext cx="0" cy="1200"/>
            </a:xfrm>
            <a:prstGeom prst="line">
              <a:avLst/>
            </a:prstGeom>
            <a:noFill/>
            <a:ln w="38100">
              <a:solidFill>
                <a:srgbClr val="FFFFFF"/>
              </a:solidFill>
              <a:round/>
              <a:headEnd/>
              <a:tailEnd type="arrow" w="med" len="med"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55329" name="Text Box 22"/>
            <p:cNvSpPr txBox="1">
              <a:spLocks noChangeArrowheads="1"/>
            </p:cNvSpPr>
            <p:nvPr/>
          </p:nvSpPr>
          <p:spPr bwMode="auto">
            <a:xfrm>
              <a:off x="48" y="2112"/>
              <a:ext cx="413" cy="252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>
                  <a:solidFill>
                    <a:srgbClr val="00B0F0"/>
                  </a:solidFill>
                </a:rPr>
                <a:t>64K</a:t>
              </a:r>
            </a:p>
          </p:txBody>
        </p:sp>
      </p:grpSp>
      <p:grpSp>
        <p:nvGrpSpPr>
          <p:cNvPr id="3" name="Group 35"/>
          <p:cNvGrpSpPr>
            <a:grpSpLocks/>
          </p:cNvGrpSpPr>
          <p:nvPr/>
        </p:nvGrpSpPr>
        <p:grpSpPr bwMode="auto">
          <a:xfrm>
            <a:off x="8501063" y="1371600"/>
            <a:ext cx="655637" cy="4191000"/>
            <a:chOff x="5355" y="864"/>
            <a:chExt cx="413" cy="2640"/>
          </a:xfrm>
        </p:grpSpPr>
        <p:sp>
          <p:nvSpPr>
            <p:cNvPr id="55324" name="Line 23"/>
            <p:cNvSpPr>
              <a:spLocks noChangeShapeType="1"/>
            </p:cNvSpPr>
            <p:nvPr/>
          </p:nvSpPr>
          <p:spPr bwMode="auto">
            <a:xfrm>
              <a:off x="5568" y="2400"/>
              <a:ext cx="0" cy="1104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  <a:headEnd/>
              <a:tailEnd type="arrow" w="med" len="med"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55325" name="Line 24"/>
            <p:cNvSpPr>
              <a:spLocks noChangeShapeType="1"/>
            </p:cNvSpPr>
            <p:nvPr/>
          </p:nvSpPr>
          <p:spPr bwMode="auto">
            <a:xfrm flipV="1">
              <a:off x="5568" y="864"/>
              <a:ext cx="0" cy="1200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  <a:headEnd/>
              <a:tailEnd type="arrow" w="med" len="med"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55326" name="Text Box 25"/>
            <p:cNvSpPr txBox="1">
              <a:spLocks noChangeArrowheads="1"/>
            </p:cNvSpPr>
            <p:nvPr/>
          </p:nvSpPr>
          <p:spPr bwMode="auto">
            <a:xfrm>
              <a:off x="5355" y="2160"/>
              <a:ext cx="413" cy="252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>
                  <a:solidFill>
                    <a:srgbClr val="00B0F0"/>
                  </a:solidFill>
                </a:rPr>
                <a:t>64K</a:t>
              </a:r>
            </a:p>
          </p:txBody>
        </p:sp>
      </p:grpSp>
      <p:sp>
        <p:nvSpPr>
          <p:cNvPr id="13338" name="Text Box 26"/>
          <p:cNvSpPr txBox="1">
            <a:spLocks noChangeArrowheads="1"/>
          </p:cNvSpPr>
          <p:nvPr/>
        </p:nvSpPr>
        <p:spPr bwMode="auto">
          <a:xfrm>
            <a:off x="533400" y="5638800"/>
            <a:ext cx="99060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b="1">
                <a:solidFill>
                  <a:srgbClr val="CC99FF"/>
                </a:solidFill>
              </a:rPr>
              <a:t>EA = 0</a:t>
            </a:r>
          </a:p>
        </p:txBody>
      </p:sp>
      <p:sp>
        <p:nvSpPr>
          <p:cNvPr id="13339" name="Text Box 27"/>
          <p:cNvSpPr txBox="1">
            <a:spLocks noChangeArrowheads="1"/>
          </p:cNvSpPr>
          <p:nvPr/>
        </p:nvSpPr>
        <p:spPr bwMode="auto">
          <a:xfrm>
            <a:off x="2209800" y="5638800"/>
            <a:ext cx="99060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b="1">
                <a:solidFill>
                  <a:srgbClr val="CC99FF"/>
                </a:solidFill>
              </a:rPr>
              <a:t>EA = 1</a:t>
            </a:r>
          </a:p>
        </p:txBody>
      </p:sp>
      <p:grpSp>
        <p:nvGrpSpPr>
          <p:cNvPr id="4" name="Group 37"/>
          <p:cNvGrpSpPr>
            <a:grpSpLocks/>
          </p:cNvGrpSpPr>
          <p:nvPr/>
        </p:nvGrpSpPr>
        <p:grpSpPr bwMode="auto">
          <a:xfrm>
            <a:off x="3352800" y="4495800"/>
            <a:ext cx="512763" cy="1066800"/>
            <a:chOff x="2112" y="2832"/>
            <a:chExt cx="323" cy="672"/>
          </a:xfrm>
        </p:grpSpPr>
        <p:sp>
          <p:nvSpPr>
            <p:cNvPr id="55321" name="Line 28"/>
            <p:cNvSpPr>
              <a:spLocks noChangeShapeType="1"/>
            </p:cNvSpPr>
            <p:nvPr/>
          </p:nvSpPr>
          <p:spPr bwMode="auto">
            <a:xfrm>
              <a:off x="2256" y="3312"/>
              <a:ext cx="0" cy="192"/>
            </a:xfrm>
            <a:prstGeom prst="line">
              <a:avLst/>
            </a:prstGeom>
            <a:noFill/>
            <a:ln w="38100">
              <a:solidFill>
                <a:srgbClr val="FFFFFF"/>
              </a:solidFill>
              <a:round/>
              <a:headEnd/>
              <a:tailEnd type="arrow" w="med" len="med"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55322" name="Line 29"/>
            <p:cNvSpPr>
              <a:spLocks noChangeShapeType="1"/>
            </p:cNvSpPr>
            <p:nvPr/>
          </p:nvSpPr>
          <p:spPr bwMode="auto">
            <a:xfrm flipV="1">
              <a:off x="2256" y="2832"/>
              <a:ext cx="0" cy="240"/>
            </a:xfrm>
            <a:prstGeom prst="line">
              <a:avLst/>
            </a:prstGeom>
            <a:noFill/>
            <a:ln w="38100">
              <a:solidFill>
                <a:srgbClr val="FFFFFF"/>
              </a:solidFill>
              <a:round/>
              <a:headEnd/>
              <a:tailEnd type="arrow" w="med" len="med"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55323" name="Text Box 30"/>
            <p:cNvSpPr txBox="1">
              <a:spLocks noChangeArrowheads="1"/>
            </p:cNvSpPr>
            <p:nvPr/>
          </p:nvSpPr>
          <p:spPr bwMode="auto">
            <a:xfrm>
              <a:off x="2112" y="3072"/>
              <a:ext cx="323" cy="252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>
                  <a:solidFill>
                    <a:srgbClr val="00B0F0"/>
                  </a:solidFill>
                </a:rPr>
                <a:t>4K</a:t>
              </a:r>
            </a:p>
          </p:txBody>
        </p:sp>
      </p:grpSp>
      <p:grpSp>
        <p:nvGrpSpPr>
          <p:cNvPr id="5" name="Group 36"/>
          <p:cNvGrpSpPr>
            <a:grpSpLocks/>
          </p:cNvGrpSpPr>
          <p:nvPr/>
        </p:nvGrpSpPr>
        <p:grpSpPr bwMode="auto">
          <a:xfrm>
            <a:off x="3276600" y="1371600"/>
            <a:ext cx="655638" cy="2667000"/>
            <a:chOff x="2064" y="864"/>
            <a:chExt cx="413" cy="1680"/>
          </a:xfrm>
        </p:grpSpPr>
        <p:sp>
          <p:nvSpPr>
            <p:cNvPr id="55318" name="Line 31"/>
            <p:cNvSpPr>
              <a:spLocks noChangeShapeType="1"/>
            </p:cNvSpPr>
            <p:nvPr/>
          </p:nvSpPr>
          <p:spPr bwMode="auto">
            <a:xfrm>
              <a:off x="2256" y="1968"/>
              <a:ext cx="1" cy="576"/>
            </a:xfrm>
            <a:prstGeom prst="line">
              <a:avLst/>
            </a:prstGeom>
            <a:noFill/>
            <a:ln w="38100">
              <a:solidFill>
                <a:srgbClr val="FFFFFF"/>
              </a:solidFill>
              <a:round/>
              <a:headEnd/>
              <a:tailEnd type="arrow" w="med" len="med"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55319" name="Line 32"/>
            <p:cNvSpPr>
              <a:spLocks noChangeShapeType="1"/>
            </p:cNvSpPr>
            <p:nvPr/>
          </p:nvSpPr>
          <p:spPr bwMode="auto">
            <a:xfrm flipV="1">
              <a:off x="2256" y="864"/>
              <a:ext cx="0" cy="816"/>
            </a:xfrm>
            <a:prstGeom prst="line">
              <a:avLst/>
            </a:prstGeom>
            <a:noFill/>
            <a:ln w="38100">
              <a:solidFill>
                <a:srgbClr val="FFFFFF"/>
              </a:solidFill>
              <a:round/>
              <a:headEnd/>
              <a:tailEnd type="arrow" w="med" len="med"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55320" name="Text Box 33"/>
            <p:cNvSpPr txBox="1">
              <a:spLocks noChangeArrowheads="1"/>
            </p:cNvSpPr>
            <p:nvPr/>
          </p:nvSpPr>
          <p:spPr bwMode="auto">
            <a:xfrm>
              <a:off x="2064" y="1728"/>
              <a:ext cx="413" cy="252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>
                  <a:solidFill>
                    <a:srgbClr val="00B0F0"/>
                  </a:solidFill>
                </a:rPr>
                <a:t>60K</a:t>
              </a:r>
            </a:p>
          </p:txBody>
        </p:sp>
      </p:grpSp>
      <p:sp>
        <p:nvSpPr>
          <p:cNvPr id="55316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r>
              <a:rPr lang="en-US">
                <a:solidFill>
                  <a:srgbClr val="DAEDEF"/>
                </a:solidFill>
                <a:cs typeface="Arial" charset="0"/>
              </a:rPr>
              <a:t>8051 Microcontroller</a:t>
            </a:r>
          </a:p>
        </p:txBody>
      </p:sp>
      <p:sp>
        <p:nvSpPr>
          <p:cNvPr id="55317" name="Slide Number Placeholder 5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C7969771-F259-4272-91ED-D3B8146FC275}" type="slidenum">
              <a:rPr lang="en-US" smtClean="0">
                <a:solidFill>
                  <a:srgbClr val="DAEDEF"/>
                </a:solidFill>
                <a:cs typeface="Arial" charset="0"/>
              </a:rPr>
              <a:pPr/>
              <a:t>35</a:t>
            </a:fld>
            <a:endParaRPr lang="en-US">
              <a:solidFill>
                <a:srgbClr val="DAEDEF"/>
              </a:solidFill>
              <a:cs typeface="Arial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357818" y="5715016"/>
            <a:ext cx="11430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Internal</a:t>
            </a:r>
            <a:endParaRPr lang="en-IN" dirty="0">
              <a:solidFill>
                <a:srgbClr val="FFFF00"/>
              </a:solidFill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33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3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3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1000"/>
                                        <p:tgtEl>
                                          <p:spTgt spid="13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1000"/>
                                        <p:tgtEl>
                                          <p:spTgt spid="13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33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33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3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3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1000"/>
                                        <p:tgtEl>
                                          <p:spTgt spid="13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33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33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3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1000"/>
                                        <p:tgtEl>
                                          <p:spTgt spid="13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10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6" presetClass="entr" presetSubtype="2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5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33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33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3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1000"/>
                                        <p:tgtEl>
                                          <p:spTgt spid="13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1000"/>
                                        <p:tgtEl>
                                          <p:spTgt spid="13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000"/>
                            </p:stCondLst>
                            <p:childTnLst>
                              <p:par>
                                <p:cTn id="7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13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1000"/>
                                        <p:tgtEl>
                                          <p:spTgt spid="13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6" presetClass="entr" presetSubtype="2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8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7" grpId="0" animBg="1"/>
      <p:bldP spid="13318" grpId="0" animBg="1"/>
      <p:bldP spid="13320" grpId="0" animBg="1"/>
      <p:bldP spid="13321" grpId="0" animBg="1"/>
      <p:bldP spid="13322" grpId="0" animBg="1"/>
      <p:bldP spid="13324" grpId="0" animBg="1"/>
      <p:bldP spid="13326" grpId="0" animBg="1"/>
      <p:bldP spid="13327" grpId="0" animBg="1"/>
      <p:bldP spid="13329" grpId="0" animBg="1"/>
      <p:bldP spid="13330" grpId="0"/>
      <p:bldP spid="13331" grpId="0"/>
      <p:bldP spid="13338" grpId="0"/>
      <p:bldP spid="13339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42875"/>
            <a:ext cx="9144000" cy="1143000"/>
          </a:xfrm>
        </p:spPr>
        <p:txBody>
          <a:bodyPr/>
          <a:lstStyle/>
          <a:p>
            <a:pPr eaLnBrk="1" hangingPunct="1"/>
            <a:r>
              <a:rPr lang="en-US" sz="4400">
                <a:ea typeface="Calibri" pitchFamily="34" charset="0"/>
              </a:rPr>
              <a:t>Internal RAM Structure</a:t>
            </a:r>
          </a:p>
        </p:txBody>
      </p:sp>
      <p:sp>
        <p:nvSpPr>
          <p:cNvPr id="56323" name="AutoShape 14"/>
          <p:cNvSpPr>
            <a:spLocks noChangeArrowheads="1"/>
          </p:cNvSpPr>
          <p:nvPr/>
        </p:nvSpPr>
        <p:spPr bwMode="auto">
          <a:xfrm>
            <a:off x="1000125" y="3449638"/>
            <a:ext cx="1371600" cy="1524000"/>
          </a:xfrm>
          <a:prstGeom prst="cube">
            <a:avLst>
              <a:gd name="adj" fmla="val 9375"/>
            </a:avLst>
          </a:prstGeom>
          <a:gradFill rotWithShape="1">
            <a:gsLst>
              <a:gs pos="0">
                <a:srgbClr val="00CC00"/>
              </a:gs>
              <a:gs pos="50000">
                <a:srgbClr val="005E00"/>
              </a:gs>
              <a:gs pos="100000">
                <a:srgbClr val="00CC00"/>
              </a:gs>
            </a:gsLst>
            <a:lin ang="2700000" scaled="1"/>
          </a:gradFill>
          <a:ln w="25400">
            <a:solidFill>
              <a:srgbClr val="ED13DD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Calibri" pitchFamily="34" charset="0"/>
              </a:rPr>
              <a:t>Direct &amp;</a:t>
            </a:r>
          </a:p>
          <a:p>
            <a:pPr algn="ctr"/>
            <a:r>
              <a:rPr lang="en-US" b="1" dirty="0">
                <a:solidFill>
                  <a:schemeClr val="bg1"/>
                </a:solidFill>
                <a:latin typeface="Calibri" pitchFamily="34" charset="0"/>
              </a:rPr>
              <a:t>Indirect</a:t>
            </a:r>
          </a:p>
          <a:p>
            <a:pPr algn="ctr"/>
            <a:r>
              <a:rPr lang="en-US" b="1" dirty="0">
                <a:solidFill>
                  <a:schemeClr val="bg1"/>
                </a:solidFill>
                <a:latin typeface="Calibri" pitchFamily="34" charset="0"/>
              </a:rPr>
              <a:t>Addressing</a:t>
            </a:r>
          </a:p>
          <a:p>
            <a:pPr algn="ctr"/>
            <a:endParaRPr lang="en-US" dirty="0">
              <a:solidFill>
                <a:srgbClr val="DADF21"/>
              </a:solidFill>
            </a:endParaRPr>
          </a:p>
        </p:txBody>
      </p:sp>
      <p:sp>
        <p:nvSpPr>
          <p:cNvPr id="23569" name="AutoShape 17"/>
          <p:cNvSpPr>
            <a:spLocks noChangeArrowheads="1"/>
          </p:cNvSpPr>
          <p:nvPr/>
        </p:nvSpPr>
        <p:spPr bwMode="auto">
          <a:xfrm>
            <a:off x="1000125" y="2078038"/>
            <a:ext cx="1371600" cy="1524000"/>
          </a:xfrm>
          <a:prstGeom prst="cube">
            <a:avLst>
              <a:gd name="adj" fmla="val 9375"/>
            </a:avLst>
          </a:prstGeom>
          <a:gradFill rotWithShape="1">
            <a:gsLst>
              <a:gs pos="0">
                <a:schemeClr val="accent1"/>
              </a:gs>
              <a:gs pos="50000">
                <a:schemeClr val="accent1">
                  <a:gamma/>
                  <a:shade val="46275"/>
                  <a:invGamma/>
                </a:schemeClr>
              </a:gs>
              <a:gs pos="100000">
                <a:schemeClr val="accent1"/>
              </a:gs>
            </a:gsLst>
            <a:lin ang="2700000" scaled="1"/>
          </a:gradFill>
          <a:ln w="25400">
            <a:solidFill>
              <a:srgbClr val="ED13DD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US" b="1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Direct</a:t>
            </a:r>
          </a:p>
          <a:p>
            <a:pPr algn="ctr">
              <a:defRPr/>
            </a:pPr>
            <a:r>
              <a:rPr lang="en-US" b="1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Addressing</a:t>
            </a:r>
          </a:p>
          <a:p>
            <a:pPr algn="ctr">
              <a:defRPr/>
            </a:pPr>
            <a:r>
              <a:rPr lang="en-US" b="1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Only</a:t>
            </a:r>
          </a:p>
          <a:p>
            <a:pPr algn="ctr">
              <a:defRPr/>
            </a:pPr>
            <a:endParaRPr lang="en-US" dirty="0">
              <a:solidFill>
                <a:srgbClr val="DADF2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3570" name="Line 18"/>
          <p:cNvSpPr>
            <a:spLocks noChangeShapeType="1"/>
          </p:cNvSpPr>
          <p:nvPr/>
        </p:nvSpPr>
        <p:spPr bwMode="auto">
          <a:xfrm flipH="1" flipV="1">
            <a:off x="1960563" y="3352800"/>
            <a:ext cx="2897187" cy="34925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IN"/>
          </a:p>
        </p:txBody>
      </p:sp>
      <p:sp>
        <p:nvSpPr>
          <p:cNvPr id="23571" name="Line 19"/>
          <p:cNvSpPr>
            <a:spLocks noChangeShapeType="1"/>
          </p:cNvSpPr>
          <p:nvPr/>
        </p:nvSpPr>
        <p:spPr bwMode="auto">
          <a:xfrm flipH="1">
            <a:off x="1947863" y="4745038"/>
            <a:ext cx="2909887" cy="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IN"/>
          </a:p>
        </p:txBody>
      </p:sp>
      <p:sp>
        <p:nvSpPr>
          <p:cNvPr id="23572" name="Text Box 20"/>
          <p:cNvSpPr txBox="1">
            <a:spLocks noChangeArrowheads="1"/>
          </p:cNvSpPr>
          <p:nvPr/>
        </p:nvSpPr>
        <p:spPr bwMode="auto">
          <a:xfrm>
            <a:off x="4851400" y="3078163"/>
            <a:ext cx="4292600" cy="954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2800" b="1" dirty="0">
                <a:solidFill>
                  <a:schemeClr val="accent3"/>
                </a:solidFill>
                <a:latin typeface="Calibri" pitchFamily="34" charset="0"/>
                <a:cs typeface="Calibri" pitchFamily="34" charset="0"/>
              </a:rPr>
              <a:t>SFR [ Special Function Registers]</a:t>
            </a:r>
          </a:p>
        </p:txBody>
      </p:sp>
      <p:sp>
        <p:nvSpPr>
          <p:cNvPr id="23573" name="Text Box 21"/>
          <p:cNvSpPr txBox="1">
            <a:spLocks noChangeArrowheads="1"/>
          </p:cNvSpPr>
          <p:nvPr/>
        </p:nvSpPr>
        <p:spPr bwMode="auto">
          <a:xfrm>
            <a:off x="4729163" y="4476750"/>
            <a:ext cx="377190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2800" b="1" dirty="0">
                <a:solidFill>
                  <a:schemeClr val="accent3"/>
                </a:solidFill>
                <a:latin typeface="Calibri" pitchFamily="34" charset="0"/>
                <a:cs typeface="Calibri" pitchFamily="34" charset="0"/>
              </a:rPr>
              <a:t>128 Byte Internal RAM</a:t>
            </a:r>
          </a:p>
        </p:txBody>
      </p:sp>
      <p:sp>
        <p:nvSpPr>
          <p:cNvPr id="56329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r>
              <a:rPr lang="en-US">
                <a:solidFill>
                  <a:srgbClr val="DAEDEF"/>
                </a:solidFill>
                <a:cs typeface="Arial" charset="0"/>
              </a:rPr>
              <a:t>8051 Microcontroller</a:t>
            </a:r>
          </a:p>
        </p:txBody>
      </p:sp>
      <p:sp>
        <p:nvSpPr>
          <p:cNvPr id="56330" name="Slide Number Placeholder 5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43BFB29D-D3CB-4707-BCEF-0D31EEFE411B}" type="slidenum">
              <a:rPr lang="en-US" smtClean="0">
                <a:solidFill>
                  <a:srgbClr val="DAEDEF"/>
                </a:solidFill>
                <a:cs typeface="Arial" charset="0"/>
              </a:rPr>
              <a:pPr/>
              <a:t>36</a:t>
            </a:fld>
            <a:endParaRPr lang="en-US">
              <a:solidFill>
                <a:srgbClr val="DAEDEF"/>
              </a:solidFill>
              <a:cs typeface="Arial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35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235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4" dur="500"/>
                                        <p:tgtEl>
                                          <p:spTgt spid="235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7" dur="500"/>
                                        <p:tgtEl>
                                          <p:spTgt spid="235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70" grpId="0" animBg="1"/>
      <p:bldP spid="23571" grpId="0" animBg="1"/>
      <p:bldP spid="23572" grpId="0"/>
      <p:bldP spid="23573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Title 8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>
                <a:ea typeface="Calibri" pitchFamily="34" charset="0"/>
              </a:rPr>
              <a:t>Special Function Registers [SFR]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8051 Microcontroller</a:t>
            </a:r>
            <a:endParaRPr lang="en-US" dirty="0"/>
          </a:p>
        </p:txBody>
      </p:sp>
      <p:sp>
        <p:nvSpPr>
          <p:cNvPr id="57348" name="Footer Placeholder 5"/>
          <p:cNvSpPr>
            <a:spLocks noGrp="1"/>
          </p:cNvSpPr>
          <p:nvPr>
            <p:ph type="ftr" sz="quarter" idx="4294967295"/>
          </p:nvPr>
        </p:nvSpPr>
        <p:spPr bwMode="auto">
          <a:xfrm>
            <a:off x="2767013" y="6572250"/>
            <a:ext cx="3519487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/>
              <a:t>Suresh.P.Nair , HOD - ECE , RCET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3F11D09-7ED9-44BF-955B-7F0848FF65F1}" type="slidenum">
              <a:rPr lang="en-US"/>
              <a:pPr>
                <a:defRPr/>
              </a:pPr>
              <a:t>37</a:t>
            </a:fld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7188" y="2214563"/>
            <a:ext cx="2085975" cy="933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86038" y="3357563"/>
            <a:ext cx="2071687" cy="828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86038" y="2214563"/>
            <a:ext cx="2071687" cy="928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752975" y="2214563"/>
            <a:ext cx="4048125" cy="928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752975" y="3357563"/>
            <a:ext cx="3048000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57188" y="3357563"/>
            <a:ext cx="981075" cy="847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458913" y="3357563"/>
            <a:ext cx="981075" cy="82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8" name="Picture 10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357188" y="5429250"/>
            <a:ext cx="2071687" cy="785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9" name="Picture 11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357188" y="4429125"/>
            <a:ext cx="2071687" cy="785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60" name="Picture 12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2586038" y="4429125"/>
            <a:ext cx="4394200" cy="785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61" name="Picture 13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2598738" y="1000125"/>
            <a:ext cx="4402137" cy="1000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63" name="Picture 15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142844" y="1000108"/>
            <a:ext cx="8786874" cy="53578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0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0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0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2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2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2000" fill="hold"/>
                                        <p:tgtEl>
                                          <p:spTgt spid="20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2000" fill="hold"/>
                                        <p:tgtEl>
                                          <p:spTgt spid="20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 sz="4400">
                <a:ea typeface="Calibri" pitchFamily="34" charset="0"/>
              </a:rPr>
              <a:t>Program Status Word [PSW]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8051 Microcontroller</a:t>
            </a:r>
            <a:endParaRPr lang="en-US" dirty="0"/>
          </a:p>
        </p:txBody>
      </p:sp>
      <p:sp>
        <p:nvSpPr>
          <p:cNvPr id="58372" name="Footer Placeholder 3"/>
          <p:cNvSpPr>
            <a:spLocks noGrp="1"/>
          </p:cNvSpPr>
          <p:nvPr>
            <p:ph type="ftr" sz="quarter" idx="4294967295"/>
          </p:nvPr>
        </p:nvSpPr>
        <p:spPr bwMode="auto">
          <a:xfrm>
            <a:off x="2767013" y="6572250"/>
            <a:ext cx="3519487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/>
              <a:t>Suresh.P.Nair , HOD - ECE , RCET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A37F81A-4760-4587-8A62-FDFA60FD3C06}" type="slidenum">
              <a:rPr lang="en-US"/>
              <a:pPr>
                <a:defRPr/>
              </a:pPr>
              <a:t>38</a:t>
            </a:fld>
            <a:endParaRPr lang="en-US"/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1835150" y="2481263"/>
            <a:ext cx="5761038" cy="647700"/>
          </a:xfrm>
          <a:prstGeom prst="rect">
            <a:avLst/>
          </a:prstGeom>
          <a:solidFill>
            <a:schemeClr val="bg1"/>
          </a:solidFill>
          <a:ln w="38100">
            <a:solidFill>
              <a:srgbClr val="993366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r>
              <a:rPr lang="en-US" sz="3400" b="1">
                <a:latin typeface="Calibri" pitchFamily="34" charset="0"/>
              </a:rPr>
              <a:t>C   AC  F0   RS1   RS0  OV   F1   P </a:t>
            </a:r>
          </a:p>
        </p:txBody>
      </p:sp>
      <p:sp>
        <p:nvSpPr>
          <p:cNvPr id="8" name="Line 6"/>
          <p:cNvSpPr>
            <a:spLocks noChangeShapeType="1"/>
          </p:cNvSpPr>
          <p:nvPr/>
        </p:nvSpPr>
        <p:spPr bwMode="auto">
          <a:xfrm>
            <a:off x="2339975" y="2481263"/>
            <a:ext cx="0" cy="649287"/>
          </a:xfrm>
          <a:prstGeom prst="line">
            <a:avLst/>
          </a:prstGeom>
          <a:noFill/>
          <a:ln w="28575">
            <a:solidFill>
              <a:srgbClr val="993366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9" name="Line 7"/>
          <p:cNvSpPr>
            <a:spLocks noChangeShapeType="1"/>
          </p:cNvSpPr>
          <p:nvPr/>
        </p:nvSpPr>
        <p:spPr bwMode="auto">
          <a:xfrm>
            <a:off x="2987675" y="2481263"/>
            <a:ext cx="0" cy="649287"/>
          </a:xfrm>
          <a:prstGeom prst="line">
            <a:avLst/>
          </a:prstGeom>
          <a:noFill/>
          <a:ln w="28575">
            <a:solidFill>
              <a:srgbClr val="993366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10" name="Line 8"/>
          <p:cNvSpPr>
            <a:spLocks noChangeShapeType="1"/>
          </p:cNvSpPr>
          <p:nvPr/>
        </p:nvSpPr>
        <p:spPr bwMode="auto">
          <a:xfrm>
            <a:off x="3635375" y="2481263"/>
            <a:ext cx="0" cy="649287"/>
          </a:xfrm>
          <a:prstGeom prst="line">
            <a:avLst/>
          </a:prstGeom>
          <a:noFill/>
          <a:ln w="28575">
            <a:solidFill>
              <a:srgbClr val="993366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11" name="Line 10"/>
          <p:cNvSpPr>
            <a:spLocks noChangeShapeType="1"/>
          </p:cNvSpPr>
          <p:nvPr/>
        </p:nvSpPr>
        <p:spPr bwMode="auto">
          <a:xfrm>
            <a:off x="4630738" y="2468563"/>
            <a:ext cx="0" cy="649287"/>
          </a:xfrm>
          <a:prstGeom prst="line">
            <a:avLst/>
          </a:prstGeom>
          <a:noFill/>
          <a:ln w="28575">
            <a:solidFill>
              <a:srgbClr val="993366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12" name="Line 11"/>
          <p:cNvSpPr>
            <a:spLocks noChangeShapeType="1"/>
          </p:cNvSpPr>
          <p:nvPr/>
        </p:nvSpPr>
        <p:spPr bwMode="auto">
          <a:xfrm>
            <a:off x="5580063" y="2481263"/>
            <a:ext cx="0" cy="649287"/>
          </a:xfrm>
          <a:prstGeom prst="line">
            <a:avLst/>
          </a:prstGeom>
          <a:noFill/>
          <a:ln w="28575">
            <a:solidFill>
              <a:srgbClr val="993366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13" name="Line 12"/>
          <p:cNvSpPr>
            <a:spLocks noChangeShapeType="1"/>
          </p:cNvSpPr>
          <p:nvPr/>
        </p:nvSpPr>
        <p:spPr bwMode="auto">
          <a:xfrm>
            <a:off x="6300788" y="2481263"/>
            <a:ext cx="0" cy="649287"/>
          </a:xfrm>
          <a:prstGeom prst="line">
            <a:avLst/>
          </a:prstGeom>
          <a:noFill/>
          <a:ln w="28575">
            <a:solidFill>
              <a:srgbClr val="993366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14" name="Line 13"/>
          <p:cNvSpPr>
            <a:spLocks noChangeShapeType="1"/>
          </p:cNvSpPr>
          <p:nvPr/>
        </p:nvSpPr>
        <p:spPr bwMode="auto">
          <a:xfrm>
            <a:off x="7019925" y="2481263"/>
            <a:ext cx="0" cy="649287"/>
          </a:xfrm>
          <a:prstGeom prst="line">
            <a:avLst/>
          </a:prstGeom>
          <a:noFill/>
          <a:ln w="28575">
            <a:solidFill>
              <a:srgbClr val="993366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15" name="Line 16"/>
          <p:cNvSpPr>
            <a:spLocks noChangeShapeType="1"/>
          </p:cNvSpPr>
          <p:nvPr/>
        </p:nvSpPr>
        <p:spPr bwMode="auto">
          <a:xfrm>
            <a:off x="4140200" y="3130550"/>
            <a:ext cx="0" cy="574675"/>
          </a:xfrm>
          <a:prstGeom prst="line">
            <a:avLst/>
          </a:prstGeom>
          <a:noFill/>
          <a:ln w="38100">
            <a:solidFill>
              <a:srgbClr val="00B0F0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16" name="Line 17"/>
          <p:cNvSpPr>
            <a:spLocks noChangeShapeType="1"/>
          </p:cNvSpPr>
          <p:nvPr/>
        </p:nvSpPr>
        <p:spPr bwMode="auto">
          <a:xfrm>
            <a:off x="5148263" y="3130550"/>
            <a:ext cx="0" cy="574675"/>
          </a:xfrm>
          <a:prstGeom prst="line">
            <a:avLst/>
          </a:prstGeom>
          <a:noFill/>
          <a:ln w="38100">
            <a:solidFill>
              <a:srgbClr val="00B0F0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17" name="Line 18"/>
          <p:cNvSpPr>
            <a:spLocks noChangeShapeType="1"/>
          </p:cNvSpPr>
          <p:nvPr/>
        </p:nvSpPr>
        <p:spPr bwMode="auto">
          <a:xfrm>
            <a:off x="4140200" y="3705225"/>
            <a:ext cx="1008063" cy="0"/>
          </a:xfrm>
          <a:prstGeom prst="line">
            <a:avLst/>
          </a:prstGeom>
          <a:noFill/>
          <a:ln w="38100">
            <a:solidFill>
              <a:srgbClr val="00B0F0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18" name="Line 19"/>
          <p:cNvSpPr>
            <a:spLocks noChangeShapeType="1"/>
          </p:cNvSpPr>
          <p:nvPr/>
        </p:nvSpPr>
        <p:spPr bwMode="auto">
          <a:xfrm>
            <a:off x="4643438" y="3705225"/>
            <a:ext cx="0" cy="649288"/>
          </a:xfrm>
          <a:prstGeom prst="line">
            <a:avLst/>
          </a:prstGeom>
          <a:noFill/>
          <a:ln w="38100">
            <a:solidFill>
              <a:srgbClr val="00B0F0"/>
            </a:solidFill>
            <a:round/>
            <a:headEnd type="none" w="sm" len="sm"/>
            <a:tailEnd type="triangle" w="lg" len="lg"/>
          </a:ln>
        </p:spPr>
        <p:txBody>
          <a:bodyPr/>
          <a:lstStyle/>
          <a:p>
            <a:endParaRPr lang="en-IN"/>
          </a:p>
        </p:txBody>
      </p:sp>
      <p:sp>
        <p:nvSpPr>
          <p:cNvPr id="19" name="Rectangle 20"/>
          <p:cNvSpPr>
            <a:spLocks noChangeArrowheads="1"/>
          </p:cNvSpPr>
          <p:nvPr/>
        </p:nvSpPr>
        <p:spPr bwMode="auto">
          <a:xfrm>
            <a:off x="3241675" y="4357688"/>
            <a:ext cx="2808288" cy="287337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Calibri" pitchFamily="34" charset="0"/>
              </a:rPr>
              <a:t>Register Bank Select</a:t>
            </a:r>
          </a:p>
        </p:txBody>
      </p:sp>
      <p:sp>
        <p:nvSpPr>
          <p:cNvPr id="20" name="Rectangle 22"/>
          <p:cNvSpPr>
            <a:spLocks noChangeArrowheads="1"/>
          </p:cNvSpPr>
          <p:nvPr/>
        </p:nvSpPr>
        <p:spPr bwMode="auto">
          <a:xfrm>
            <a:off x="323850" y="3346450"/>
            <a:ext cx="1223963" cy="358775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Calibri" pitchFamily="34" charset="0"/>
              </a:rPr>
              <a:t>Carry</a:t>
            </a:r>
          </a:p>
        </p:txBody>
      </p:sp>
      <p:sp>
        <p:nvSpPr>
          <p:cNvPr id="21" name="Rectangle 23"/>
          <p:cNvSpPr>
            <a:spLocks noChangeArrowheads="1"/>
          </p:cNvSpPr>
          <p:nvPr/>
        </p:nvSpPr>
        <p:spPr bwMode="auto">
          <a:xfrm>
            <a:off x="323850" y="3778250"/>
            <a:ext cx="1871663" cy="360363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Calibri" pitchFamily="34" charset="0"/>
              </a:rPr>
              <a:t>Auxiliary Carry</a:t>
            </a:r>
          </a:p>
        </p:txBody>
      </p:sp>
      <p:sp>
        <p:nvSpPr>
          <p:cNvPr id="22" name="Rectangle 24"/>
          <p:cNvSpPr>
            <a:spLocks noChangeArrowheads="1"/>
          </p:cNvSpPr>
          <p:nvPr/>
        </p:nvSpPr>
        <p:spPr bwMode="auto">
          <a:xfrm>
            <a:off x="755650" y="4354513"/>
            <a:ext cx="1871663" cy="360362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Calibri" pitchFamily="34" charset="0"/>
              </a:rPr>
              <a:t>User Flag 0</a:t>
            </a:r>
          </a:p>
        </p:txBody>
      </p:sp>
      <p:sp>
        <p:nvSpPr>
          <p:cNvPr id="23" name="Line 25"/>
          <p:cNvSpPr>
            <a:spLocks noChangeShapeType="1"/>
          </p:cNvSpPr>
          <p:nvPr/>
        </p:nvSpPr>
        <p:spPr bwMode="auto">
          <a:xfrm flipV="1">
            <a:off x="1547813" y="3130550"/>
            <a:ext cx="431800" cy="431800"/>
          </a:xfrm>
          <a:prstGeom prst="line">
            <a:avLst/>
          </a:prstGeom>
          <a:noFill/>
          <a:ln w="38100">
            <a:solidFill>
              <a:srgbClr val="00B0F0"/>
            </a:solidFill>
            <a:round/>
            <a:headEnd type="none" w="sm" len="sm"/>
            <a:tailEnd type="triangle" w="lg" len="lg"/>
          </a:ln>
        </p:spPr>
        <p:txBody>
          <a:bodyPr/>
          <a:lstStyle/>
          <a:p>
            <a:endParaRPr lang="en-IN"/>
          </a:p>
        </p:txBody>
      </p:sp>
      <p:sp>
        <p:nvSpPr>
          <p:cNvPr id="24" name="Line 26"/>
          <p:cNvSpPr>
            <a:spLocks noChangeShapeType="1"/>
          </p:cNvSpPr>
          <p:nvPr/>
        </p:nvSpPr>
        <p:spPr bwMode="auto">
          <a:xfrm flipV="1">
            <a:off x="2195513" y="3130550"/>
            <a:ext cx="431800" cy="863600"/>
          </a:xfrm>
          <a:prstGeom prst="line">
            <a:avLst/>
          </a:prstGeom>
          <a:noFill/>
          <a:ln w="38100">
            <a:solidFill>
              <a:srgbClr val="00B0F0"/>
            </a:solidFill>
            <a:round/>
            <a:headEnd type="none" w="sm" len="sm"/>
            <a:tailEnd type="triangle" w="lg" len="lg"/>
          </a:ln>
        </p:spPr>
        <p:txBody>
          <a:bodyPr/>
          <a:lstStyle/>
          <a:p>
            <a:endParaRPr lang="en-IN"/>
          </a:p>
        </p:txBody>
      </p:sp>
      <p:sp>
        <p:nvSpPr>
          <p:cNvPr id="25" name="Line 27"/>
          <p:cNvSpPr>
            <a:spLocks noChangeShapeType="1"/>
          </p:cNvSpPr>
          <p:nvPr/>
        </p:nvSpPr>
        <p:spPr bwMode="auto">
          <a:xfrm flipV="1">
            <a:off x="2411413" y="3130550"/>
            <a:ext cx="936625" cy="1223963"/>
          </a:xfrm>
          <a:prstGeom prst="line">
            <a:avLst/>
          </a:prstGeom>
          <a:noFill/>
          <a:ln w="38100">
            <a:solidFill>
              <a:srgbClr val="00B0F0"/>
            </a:solidFill>
            <a:round/>
            <a:headEnd type="none" w="sm" len="sm"/>
            <a:tailEnd type="triangle" w="lg" len="lg"/>
          </a:ln>
        </p:spPr>
        <p:txBody>
          <a:bodyPr/>
          <a:lstStyle/>
          <a:p>
            <a:endParaRPr lang="en-IN"/>
          </a:p>
        </p:txBody>
      </p:sp>
      <p:sp>
        <p:nvSpPr>
          <p:cNvPr id="26" name="Rectangle 28"/>
          <p:cNvSpPr>
            <a:spLocks noChangeArrowheads="1"/>
          </p:cNvSpPr>
          <p:nvPr/>
        </p:nvSpPr>
        <p:spPr bwMode="auto">
          <a:xfrm>
            <a:off x="7812088" y="3346450"/>
            <a:ext cx="1008062" cy="358775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Calibri" pitchFamily="34" charset="0"/>
              </a:rPr>
              <a:t>Parity</a:t>
            </a:r>
          </a:p>
        </p:txBody>
      </p:sp>
      <p:sp>
        <p:nvSpPr>
          <p:cNvPr id="27" name="Rectangle 29"/>
          <p:cNvSpPr>
            <a:spLocks noChangeArrowheads="1"/>
          </p:cNvSpPr>
          <p:nvPr/>
        </p:nvSpPr>
        <p:spPr bwMode="auto">
          <a:xfrm>
            <a:off x="7092950" y="3849688"/>
            <a:ext cx="1511300" cy="360362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Calibri" pitchFamily="34" charset="0"/>
              </a:rPr>
              <a:t>User Flag 1</a:t>
            </a:r>
          </a:p>
        </p:txBody>
      </p:sp>
      <p:sp>
        <p:nvSpPr>
          <p:cNvPr id="28" name="Rectangle 30"/>
          <p:cNvSpPr>
            <a:spLocks noChangeArrowheads="1"/>
          </p:cNvSpPr>
          <p:nvPr/>
        </p:nvSpPr>
        <p:spPr bwMode="auto">
          <a:xfrm>
            <a:off x="6443663" y="4425950"/>
            <a:ext cx="1511300" cy="288925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Calibri" pitchFamily="34" charset="0"/>
              </a:rPr>
              <a:t>Overflow</a:t>
            </a:r>
          </a:p>
        </p:txBody>
      </p:sp>
      <p:sp>
        <p:nvSpPr>
          <p:cNvPr id="29" name="Line 31"/>
          <p:cNvSpPr>
            <a:spLocks noChangeShapeType="1"/>
          </p:cNvSpPr>
          <p:nvPr/>
        </p:nvSpPr>
        <p:spPr bwMode="auto">
          <a:xfrm flipH="1" flipV="1">
            <a:off x="6084888" y="3130550"/>
            <a:ext cx="647700" cy="1295400"/>
          </a:xfrm>
          <a:prstGeom prst="line">
            <a:avLst/>
          </a:prstGeom>
          <a:noFill/>
          <a:ln w="38100">
            <a:solidFill>
              <a:srgbClr val="00B0F0"/>
            </a:solidFill>
            <a:round/>
            <a:headEnd type="none" w="sm" len="sm"/>
            <a:tailEnd type="triangle" w="lg" len="lg"/>
          </a:ln>
        </p:spPr>
        <p:txBody>
          <a:bodyPr/>
          <a:lstStyle/>
          <a:p>
            <a:endParaRPr lang="en-IN"/>
          </a:p>
        </p:txBody>
      </p:sp>
      <p:sp>
        <p:nvSpPr>
          <p:cNvPr id="30" name="Line 32"/>
          <p:cNvSpPr>
            <a:spLocks noChangeShapeType="1"/>
          </p:cNvSpPr>
          <p:nvPr/>
        </p:nvSpPr>
        <p:spPr bwMode="auto">
          <a:xfrm flipH="1" flipV="1">
            <a:off x="6732588" y="3130550"/>
            <a:ext cx="576262" cy="719138"/>
          </a:xfrm>
          <a:prstGeom prst="line">
            <a:avLst/>
          </a:prstGeom>
          <a:noFill/>
          <a:ln w="38100">
            <a:solidFill>
              <a:srgbClr val="00B0F0"/>
            </a:solidFill>
            <a:round/>
            <a:headEnd type="none" w="sm" len="sm"/>
            <a:tailEnd type="triangle" w="lg" len="lg"/>
          </a:ln>
        </p:spPr>
        <p:txBody>
          <a:bodyPr/>
          <a:lstStyle/>
          <a:p>
            <a:endParaRPr lang="en-IN"/>
          </a:p>
        </p:txBody>
      </p:sp>
      <p:sp>
        <p:nvSpPr>
          <p:cNvPr id="31" name="Line 33"/>
          <p:cNvSpPr>
            <a:spLocks noChangeShapeType="1"/>
          </p:cNvSpPr>
          <p:nvPr/>
        </p:nvSpPr>
        <p:spPr bwMode="auto">
          <a:xfrm flipH="1" flipV="1">
            <a:off x="7380288" y="3130550"/>
            <a:ext cx="431800" cy="358775"/>
          </a:xfrm>
          <a:prstGeom prst="line">
            <a:avLst/>
          </a:prstGeom>
          <a:noFill/>
          <a:ln w="38100">
            <a:solidFill>
              <a:srgbClr val="00B0F0"/>
            </a:solidFill>
            <a:round/>
            <a:headEnd type="none" w="sm" len="sm"/>
            <a:tailEnd type="triangle" w="lg" len="lg"/>
          </a:ln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allAtOnce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>
                <a:ea typeface="Calibri" pitchFamily="34" charset="0"/>
              </a:rPr>
              <a:t>8051 instructions that affects flag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8051 Microcontroller</a:t>
            </a:r>
            <a:endParaRPr lang="en-US" dirty="0"/>
          </a:p>
        </p:txBody>
      </p:sp>
      <p:sp>
        <p:nvSpPr>
          <p:cNvPr id="59396" name="Footer Placeholder 3"/>
          <p:cNvSpPr>
            <a:spLocks noGrp="1"/>
          </p:cNvSpPr>
          <p:nvPr>
            <p:ph type="ftr" sz="quarter" idx="4294967295"/>
          </p:nvPr>
        </p:nvSpPr>
        <p:spPr bwMode="auto">
          <a:xfrm>
            <a:off x="2767013" y="6572250"/>
            <a:ext cx="3519487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/>
              <a:t>Suresh.P.Nair , HOD - ECE , RCET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9986337-08B5-465D-97FB-D4C0806959CD}" type="slidenum">
              <a:rPr lang="en-US"/>
              <a:pPr>
                <a:defRPr/>
              </a:pPr>
              <a:t>39</a:t>
            </a:fld>
            <a:endParaRPr lang="en-US"/>
          </a:p>
        </p:txBody>
      </p:sp>
      <p:pic>
        <p:nvPicPr>
          <p:cNvPr id="737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30488" y="928688"/>
            <a:ext cx="3870325" cy="5857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37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37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37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9"/>
          <p:cNvSpPr>
            <a:spLocks noGrp="1"/>
          </p:cNvSpPr>
          <p:nvPr>
            <p:ph type="title"/>
          </p:nvPr>
        </p:nvSpPr>
        <p:spPr>
          <a:xfrm>
            <a:off x="142875" y="0"/>
            <a:ext cx="8858250" cy="1143000"/>
          </a:xfrm>
        </p:spPr>
        <p:txBody>
          <a:bodyPr/>
          <a:lstStyle/>
          <a:p>
            <a:pPr eaLnBrk="1" hangingPunct="1"/>
            <a:r>
              <a:rPr lang="en-US" altLang="zh-TW">
                <a:ea typeface="PMingLiU" pitchFamily="18" charset="-120"/>
              </a:rPr>
              <a:t>Microprocessor vs. Microcontroller</a:t>
            </a:r>
            <a:endParaRPr lang="en-US">
              <a:ea typeface="PMingLiU" pitchFamily="18" charset="-120"/>
            </a:endParaRPr>
          </a:p>
        </p:txBody>
      </p:sp>
      <p:sp>
        <p:nvSpPr>
          <p:cNvPr id="25603" name="Content Placeholder 10"/>
          <p:cNvSpPr>
            <a:spLocks noGrp="1"/>
          </p:cNvSpPr>
          <p:nvPr>
            <p:ph sz="half" idx="1"/>
          </p:nvPr>
        </p:nvSpPr>
        <p:spPr>
          <a:xfrm>
            <a:off x="142875" y="1143000"/>
            <a:ext cx="4352925" cy="5357813"/>
          </a:xfrm>
        </p:spPr>
        <p:txBody>
          <a:bodyPr/>
          <a:lstStyle/>
          <a:p>
            <a:pPr algn="ctr" eaLnBrk="1" hangingPunct="1">
              <a:spcBef>
                <a:spcPct val="0"/>
              </a:spcBef>
              <a:spcAft>
                <a:spcPts val="2400"/>
              </a:spcAft>
              <a:buFontTx/>
              <a:buNone/>
            </a:pPr>
            <a:r>
              <a:rPr lang="en-US" sz="3200" b="1" dirty="0">
                <a:solidFill>
                  <a:srgbClr val="00B0F0"/>
                </a:solidFill>
                <a:ea typeface="Calibri" pitchFamily="34" charset="0"/>
              </a:rPr>
              <a:t>Microprocessor </a:t>
            </a:r>
          </a:p>
          <a:p>
            <a:pPr eaLnBrk="1" hangingPunct="1">
              <a:spcBef>
                <a:spcPct val="0"/>
              </a:spcBef>
              <a:spcAft>
                <a:spcPts val="2400"/>
              </a:spcAft>
            </a:pPr>
            <a:r>
              <a:rPr lang="en-US" sz="2400" dirty="0">
                <a:ea typeface="Calibri" pitchFamily="34" charset="0"/>
              </a:rPr>
              <a:t>CPU is stand-alone,  RAM, ROM, I/O, timer are separate</a:t>
            </a:r>
          </a:p>
          <a:p>
            <a:pPr eaLnBrk="1" hangingPunct="1">
              <a:spcBef>
                <a:spcPct val="0"/>
              </a:spcBef>
              <a:spcAft>
                <a:spcPts val="2400"/>
              </a:spcAft>
            </a:pPr>
            <a:r>
              <a:rPr lang="en-US" sz="2400" dirty="0">
                <a:ea typeface="Calibri" pitchFamily="34" charset="0"/>
              </a:rPr>
              <a:t>Designer can decide on the  amount of ROM, RAM and I/O ports.</a:t>
            </a:r>
          </a:p>
          <a:p>
            <a:pPr eaLnBrk="1" hangingPunct="1">
              <a:spcBef>
                <a:spcPct val="0"/>
              </a:spcBef>
              <a:spcAft>
                <a:spcPts val="2400"/>
              </a:spcAft>
            </a:pPr>
            <a:r>
              <a:rPr lang="en-US" sz="2400" dirty="0">
                <a:ea typeface="Calibri" pitchFamily="34" charset="0"/>
              </a:rPr>
              <a:t>Expansive</a:t>
            </a:r>
          </a:p>
          <a:p>
            <a:pPr eaLnBrk="1" hangingPunct="1">
              <a:spcBef>
                <a:spcPct val="0"/>
              </a:spcBef>
              <a:spcAft>
                <a:spcPts val="2400"/>
              </a:spcAft>
            </a:pPr>
            <a:r>
              <a:rPr lang="en-US" sz="2400" dirty="0">
                <a:ea typeface="Calibri" pitchFamily="34" charset="0"/>
              </a:rPr>
              <a:t>Versatility </a:t>
            </a:r>
          </a:p>
          <a:p>
            <a:pPr eaLnBrk="1" hangingPunct="1">
              <a:spcBef>
                <a:spcPct val="0"/>
              </a:spcBef>
              <a:spcAft>
                <a:spcPts val="2400"/>
              </a:spcAft>
            </a:pPr>
            <a:r>
              <a:rPr lang="en-US" sz="2400" dirty="0">
                <a:ea typeface="Calibri" pitchFamily="34" charset="0"/>
              </a:rPr>
              <a:t>General-purpose</a:t>
            </a:r>
          </a:p>
          <a:p>
            <a:pPr eaLnBrk="1" hangingPunct="1"/>
            <a:endParaRPr lang="en-US" dirty="0">
              <a:ea typeface="Calibri" pitchFamily="34" charset="0"/>
            </a:endParaRPr>
          </a:p>
        </p:txBody>
      </p:sp>
      <p:sp>
        <p:nvSpPr>
          <p:cNvPr id="25604" name="Content Placeholder 11"/>
          <p:cNvSpPr>
            <a:spLocks noGrp="1"/>
          </p:cNvSpPr>
          <p:nvPr>
            <p:ph sz="half" idx="2"/>
          </p:nvPr>
        </p:nvSpPr>
        <p:spPr>
          <a:xfrm>
            <a:off x="4648200" y="1143000"/>
            <a:ext cx="4352925" cy="5357813"/>
          </a:xfrm>
        </p:spPr>
        <p:txBody>
          <a:bodyPr/>
          <a:lstStyle/>
          <a:p>
            <a:pPr algn="ctr" eaLnBrk="1" hangingPunct="1">
              <a:spcBef>
                <a:spcPct val="0"/>
              </a:spcBef>
              <a:spcAft>
                <a:spcPts val="2400"/>
              </a:spcAft>
              <a:buFontTx/>
              <a:buNone/>
            </a:pPr>
            <a:r>
              <a:rPr kumimoji="1" lang="en-US" altLang="zh-TW" sz="3200" b="1" dirty="0">
                <a:solidFill>
                  <a:srgbClr val="00B0F0"/>
                </a:solidFill>
                <a:ea typeface="標楷體" pitchFamily="65" charset="-120"/>
              </a:rPr>
              <a:t>Microcontroller</a:t>
            </a:r>
          </a:p>
          <a:p>
            <a:pPr eaLnBrk="1" hangingPunct="1">
              <a:spcBef>
                <a:spcPct val="0"/>
              </a:spcBef>
              <a:spcAft>
                <a:spcPts val="2400"/>
              </a:spcAft>
            </a:pPr>
            <a:r>
              <a:rPr kumimoji="1" lang="en-US" altLang="zh-TW" sz="2400" dirty="0">
                <a:ea typeface="標楷體" pitchFamily="65" charset="-120"/>
              </a:rPr>
              <a:t>CPU, RAM, ROM, I/O and timer are all on a single chip</a:t>
            </a:r>
          </a:p>
          <a:p>
            <a:pPr eaLnBrk="1" hangingPunct="1">
              <a:spcBef>
                <a:spcPct val="0"/>
              </a:spcBef>
              <a:spcAft>
                <a:spcPts val="2400"/>
              </a:spcAft>
            </a:pPr>
            <a:r>
              <a:rPr kumimoji="1" lang="en-US" altLang="zh-TW" sz="2400" dirty="0">
                <a:ea typeface="標楷體" pitchFamily="65" charset="-120"/>
              </a:rPr>
              <a:t>Fixed amount of on-chip ROM, RAM, I/O ports </a:t>
            </a:r>
            <a:r>
              <a:rPr kumimoji="1" lang="en-US" altLang="zh-TW" sz="2400" dirty="0">
                <a:solidFill>
                  <a:schemeClr val="tx1"/>
                </a:solidFill>
                <a:ea typeface="標楷體" pitchFamily="65" charset="-120"/>
              </a:rPr>
              <a:t>df dfdfdfdfdfdfdf</a:t>
            </a:r>
          </a:p>
          <a:p>
            <a:pPr eaLnBrk="1" hangingPunct="1">
              <a:spcBef>
                <a:spcPct val="0"/>
              </a:spcBef>
              <a:spcAft>
                <a:spcPts val="2400"/>
              </a:spcAft>
            </a:pPr>
            <a:r>
              <a:rPr kumimoji="1" lang="en-US" altLang="zh-TW" sz="2400" dirty="0">
                <a:ea typeface="標楷體" pitchFamily="65" charset="-120"/>
              </a:rPr>
              <a:t>Not Expansive</a:t>
            </a:r>
          </a:p>
          <a:p>
            <a:pPr eaLnBrk="1" hangingPunct="1">
              <a:spcBef>
                <a:spcPct val="0"/>
              </a:spcBef>
              <a:spcAft>
                <a:spcPts val="2400"/>
              </a:spcAft>
            </a:pPr>
            <a:r>
              <a:rPr kumimoji="1" lang="en-US" altLang="zh-TW" sz="2400" dirty="0">
                <a:ea typeface="標楷體" pitchFamily="65" charset="-120"/>
              </a:rPr>
              <a:t>Single-purpose</a:t>
            </a:r>
          </a:p>
          <a:p>
            <a:pPr eaLnBrk="1" hangingPunct="1">
              <a:spcBef>
                <a:spcPct val="0"/>
              </a:spcBef>
              <a:spcAft>
                <a:spcPts val="2400"/>
              </a:spcAft>
            </a:pPr>
            <a:r>
              <a:rPr kumimoji="1" lang="en-US" altLang="zh-TW" sz="2400" dirty="0">
                <a:ea typeface="標楷體" pitchFamily="65" charset="-120"/>
              </a:rPr>
              <a:t>Special Purpose.</a:t>
            </a:r>
          </a:p>
          <a:p>
            <a:pPr eaLnBrk="1" hangingPunct="1">
              <a:spcBef>
                <a:spcPct val="0"/>
              </a:spcBef>
              <a:spcAft>
                <a:spcPts val="2400"/>
              </a:spcAft>
            </a:pPr>
            <a:endParaRPr lang="en-US" sz="2400" dirty="0">
              <a:ea typeface="標楷體" pitchFamily="65" charset="-120"/>
            </a:endParaRPr>
          </a:p>
        </p:txBody>
      </p:sp>
      <p:sp>
        <p:nvSpPr>
          <p:cNvPr id="25606" name="Footer Placeholder 5"/>
          <p:cNvSpPr>
            <a:spLocks noGrp="1"/>
          </p:cNvSpPr>
          <p:nvPr>
            <p:ph type="ftr" sz="quarter" idx="4294967295"/>
          </p:nvPr>
        </p:nvSpPr>
        <p:spPr bwMode="auto">
          <a:xfrm>
            <a:off x="2500313" y="6572250"/>
            <a:ext cx="3519487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/>
              <a:t>Suresh.P.Nair , HOD - ECE , RCET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8B5C6E8-5A1D-468F-A93D-22CAF125560D}" type="slidenum">
              <a:rPr lang="en-US"/>
              <a:pPr>
                <a:defRPr/>
              </a:pPr>
              <a:t>4</a:t>
            </a:fld>
            <a:endParaRPr lang="en-US"/>
          </a:p>
        </p:txBody>
      </p:sp>
    </p:spTree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 sz="4400">
                <a:ea typeface="Calibri" pitchFamily="34" charset="0"/>
              </a:rPr>
              <a:t>128 Byte RAM</a:t>
            </a:r>
          </a:p>
        </p:txBody>
      </p:sp>
      <p:sp>
        <p:nvSpPr>
          <p:cNvPr id="16" name="Content Placeholder 15"/>
          <p:cNvSpPr>
            <a:spLocks noGrp="1"/>
          </p:cNvSpPr>
          <p:nvPr>
            <p:ph idx="1"/>
          </p:nvPr>
        </p:nvSpPr>
        <p:spPr>
          <a:xfrm>
            <a:off x="173038" y="1214438"/>
            <a:ext cx="6684962" cy="5143500"/>
          </a:xfrm>
        </p:spPr>
        <p:txBody>
          <a:bodyPr/>
          <a:lstStyle/>
          <a:p>
            <a:pPr algn="just" eaLnBrk="1" hangingPunct="1">
              <a:defRPr/>
            </a:pPr>
            <a:r>
              <a:rPr lang="en-US" dirty="0"/>
              <a:t>There are 128 bytes of RAM in the 8051.</a:t>
            </a:r>
          </a:p>
          <a:p>
            <a:pPr lvl="1" algn="just" eaLnBrk="1" hangingPunct="1">
              <a:defRPr/>
            </a:pPr>
            <a:r>
              <a:rPr lang="en-US" dirty="0"/>
              <a:t>Assigned addresses 00 to 7FH</a:t>
            </a:r>
          </a:p>
          <a:p>
            <a:pPr algn="just" eaLnBrk="1" hangingPunct="1">
              <a:defRPr/>
            </a:pPr>
            <a:r>
              <a:rPr lang="en-US" dirty="0"/>
              <a:t>The </a:t>
            </a:r>
            <a:r>
              <a:rPr lang="en-US" b="1" dirty="0">
                <a:solidFill>
                  <a:srgbClr val="66FFFF"/>
                </a:solidFill>
              </a:rPr>
              <a:t>128 bytes are divided into 3 different groups</a:t>
            </a:r>
            <a:r>
              <a:rPr lang="en-US" dirty="0"/>
              <a:t> as follows:</a:t>
            </a:r>
          </a:p>
          <a:p>
            <a:pPr marL="914400" lvl="1" indent="-457200" algn="just" eaLnBrk="1" hangingPunct="1">
              <a:buFont typeface="+mj-lt"/>
              <a:buAutoNum type="arabicPeriod"/>
              <a:defRPr/>
            </a:pPr>
            <a:r>
              <a:rPr lang="en-US" dirty="0"/>
              <a:t>A total of </a:t>
            </a:r>
            <a:r>
              <a:rPr lang="en-US" b="1" dirty="0">
                <a:solidFill>
                  <a:srgbClr val="00B0F0"/>
                </a:solidFill>
              </a:rPr>
              <a:t>32 bytes </a:t>
            </a:r>
            <a:r>
              <a:rPr lang="en-US" dirty="0"/>
              <a:t>from locations 00 to 1F hex are set aside for </a:t>
            </a:r>
            <a:r>
              <a:rPr lang="en-US" b="1" i="1" dirty="0">
                <a:solidFill>
                  <a:srgbClr val="00B0F0"/>
                </a:solidFill>
              </a:rPr>
              <a:t>register banks </a:t>
            </a:r>
            <a:r>
              <a:rPr lang="en-US" dirty="0"/>
              <a:t>and the </a:t>
            </a:r>
            <a:r>
              <a:rPr lang="en-US" b="1" i="1" dirty="0">
                <a:solidFill>
                  <a:srgbClr val="00B0F0"/>
                </a:solidFill>
              </a:rPr>
              <a:t>stack.</a:t>
            </a:r>
          </a:p>
          <a:p>
            <a:pPr marL="914400" lvl="1" indent="-457200" algn="just" eaLnBrk="1" hangingPunct="1">
              <a:buFont typeface="+mj-lt"/>
              <a:buAutoNum type="arabicPeriod"/>
              <a:defRPr/>
            </a:pPr>
            <a:r>
              <a:rPr lang="en-US" dirty="0"/>
              <a:t>A total of </a:t>
            </a:r>
            <a:r>
              <a:rPr lang="en-US" b="1" dirty="0">
                <a:solidFill>
                  <a:srgbClr val="00B0F0"/>
                </a:solidFill>
              </a:rPr>
              <a:t>16 bytes </a:t>
            </a:r>
            <a:r>
              <a:rPr lang="en-US" dirty="0"/>
              <a:t>from locations 20H to 2FH are set aside for </a:t>
            </a:r>
            <a:r>
              <a:rPr lang="en-US" b="1" i="1" dirty="0">
                <a:solidFill>
                  <a:srgbClr val="00B0F0"/>
                </a:solidFill>
              </a:rPr>
              <a:t>bit-addressable</a:t>
            </a:r>
            <a:r>
              <a:rPr lang="en-US" dirty="0"/>
              <a:t> read/write memory.</a:t>
            </a:r>
          </a:p>
          <a:p>
            <a:pPr marL="914400" lvl="1" indent="-457200" algn="just" eaLnBrk="1" hangingPunct="1">
              <a:buFont typeface="+mj-lt"/>
              <a:buAutoNum type="arabicPeriod"/>
              <a:defRPr/>
            </a:pPr>
            <a:r>
              <a:rPr lang="en-US" dirty="0"/>
              <a:t>A total of </a:t>
            </a:r>
            <a:r>
              <a:rPr lang="en-US" b="1" dirty="0">
                <a:solidFill>
                  <a:srgbClr val="00B0F0"/>
                </a:solidFill>
              </a:rPr>
              <a:t>80 bytes </a:t>
            </a:r>
            <a:r>
              <a:rPr lang="en-US" dirty="0"/>
              <a:t>from locations 30H to 7FH are used for read and write storage, called </a:t>
            </a:r>
            <a:r>
              <a:rPr lang="en-US" b="1" i="1" dirty="0">
                <a:solidFill>
                  <a:srgbClr val="00B0F0"/>
                </a:solidFill>
              </a:rPr>
              <a:t>scratch pad.</a:t>
            </a:r>
          </a:p>
        </p:txBody>
      </p:sp>
      <p:sp>
        <p:nvSpPr>
          <p:cNvPr id="60420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r>
              <a:rPr lang="en-US">
                <a:solidFill>
                  <a:srgbClr val="DAEDEF"/>
                </a:solidFill>
                <a:cs typeface="Arial" charset="0"/>
              </a:rPr>
              <a:t>8051 Microcontroller</a:t>
            </a:r>
          </a:p>
        </p:txBody>
      </p:sp>
      <p:sp>
        <p:nvSpPr>
          <p:cNvPr id="60421" name="Slide Number Placeholder 5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88F75321-3BC2-4245-AC2B-236D955BDA9C}" type="slidenum">
              <a:rPr lang="en-US" smtClean="0">
                <a:solidFill>
                  <a:srgbClr val="DAEDEF"/>
                </a:solidFill>
                <a:cs typeface="Arial" charset="0"/>
              </a:rPr>
              <a:pPr/>
              <a:t>40</a:t>
            </a:fld>
            <a:endParaRPr lang="en-US">
              <a:solidFill>
                <a:srgbClr val="DAEDEF"/>
              </a:solidFill>
              <a:cs typeface="Arial" charset="0"/>
            </a:endParaRPr>
          </a:p>
        </p:txBody>
      </p:sp>
      <p:sp>
        <p:nvSpPr>
          <p:cNvPr id="24579" name="AutoShape 3"/>
          <p:cNvSpPr>
            <a:spLocks noChangeArrowheads="1"/>
          </p:cNvSpPr>
          <p:nvPr/>
        </p:nvSpPr>
        <p:spPr bwMode="auto">
          <a:xfrm>
            <a:off x="6938963" y="1524000"/>
            <a:ext cx="2057400" cy="4572000"/>
          </a:xfrm>
          <a:prstGeom prst="cube">
            <a:avLst>
              <a:gd name="adj" fmla="val 3083"/>
            </a:avLst>
          </a:prstGeom>
          <a:gradFill rotWithShape="1">
            <a:gsLst>
              <a:gs pos="0">
                <a:schemeClr val="tx1"/>
              </a:gs>
              <a:gs pos="50000">
                <a:schemeClr val="tx1">
                  <a:gamma/>
                  <a:shade val="46275"/>
                  <a:invGamma/>
                </a:schemeClr>
              </a:gs>
              <a:gs pos="100000">
                <a:schemeClr val="tx1"/>
              </a:gs>
            </a:gsLst>
            <a:lin ang="2700000" scaled="1"/>
          </a:gradFill>
          <a:ln w="25400">
            <a:solidFill>
              <a:srgbClr val="ED13DD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US">
                <a:solidFill>
                  <a:schemeClr val="tx2"/>
                </a:solidFill>
                <a:latin typeface="Arial Black" pitchFamily="34" charset="0"/>
                <a:cs typeface="Arial" pitchFamily="34" charset="0"/>
              </a:rPr>
              <a:t>128 BYTE</a:t>
            </a:r>
          </a:p>
          <a:p>
            <a:pPr algn="ctr">
              <a:defRPr/>
            </a:pPr>
            <a:r>
              <a:rPr lang="en-US">
                <a:solidFill>
                  <a:schemeClr val="tx2"/>
                </a:solidFill>
                <a:latin typeface="Arial Black" pitchFamily="34" charset="0"/>
                <a:cs typeface="Arial" pitchFamily="34" charset="0"/>
              </a:rPr>
              <a:t>INTERNAL RAM</a:t>
            </a:r>
          </a:p>
        </p:txBody>
      </p:sp>
      <p:sp>
        <p:nvSpPr>
          <p:cNvPr id="24580" name="AutoShape 4"/>
          <p:cNvSpPr>
            <a:spLocks noChangeArrowheads="1"/>
          </p:cNvSpPr>
          <p:nvPr/>
        </p:nvSpPr>
        <p:spPr bwMode="auto">
          <a:xfrm>
            <a:off x="6938963" y="3810000"/>
            <a:ext cx="2057400" cy="2286000"/>
          </a:xfrm>
          <a:prstGeom prst="cube">
            <a:avLst>
              <a:gd name="adj" fmla="val 3088"/>
            </a:avLst>
          </a:prstGeom>
          <a:gradFill rotWithShape="1">
            <a:gsLst>
              <a:gs pos="0">
                <a:schemeClr val="accent1"/>
              </a:gs>
              <a:gs pos="50000">
                <a:schemeClr val="accent1">
                  <a:gamma/>
                  <a:shade val="46275"/>
                  <a:invGamma/>
                </a:schemeClr>
              </a:gs>
              <a:gs pos="100000">
                <a:schemeClr val="accent1"/>
              </a:gs>
            </a:gsLst>
            <a:lin ang="2700000" scaled="1"/>
          </a:gradFill>
          <a:ln w="25400">
            <a:solidFill>
              <a:srgbClr val="ED13DD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US" sz="2400" b="1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Register Banks</a:t>
            </a:r>
          </a:p>
        </p:txBody>
      </p:sp>
      <p:sp>
        <p:nvSpPr>
          <p:cNvPr id="24581" name="AutoShape 5"/>
          <p:cNvSpPr>
            <a:spLocks noChangeArrowheads="1"/>
          </p:cNvSpPr>
          <p:nvPr/>
        </p:nvSpPr>
        <p:spPr bwMode="auto">
          <a:xfrm>
            <a:off x="6943725" y="5429250"/>
            <a:ext cx="2057400" cy="639763"/>
          </a:xfrm>
          <a:prstGeom prst="cube">
            <a:avLst>
              <a:gd name="adj" fmla="val 11324"/>
            </a:avLst>
          </a:prstGeom>
          <a:gradFill rotWithShape="1">
            <a:gsLst>
              <a:gs pos="0">
                <a:schemeClr val="accent1"/>
              </a:gs>
              <a:gs pos="50000">
                <a:schemeClr val="accent1">
                  <a:gamma/>
                  <a:shade val="46275"/>
                  <a:invGamma/>
                </a:schemeClr>
              </a:gs>
              <a:gs pos="100000">
                <a:schemeClr val="accent1"/>
              </a:gs>
            </a:gsLst>
            <a:lin ang="2700000" scaled="1"/>
          </a:gradFill>
          <a:ln w="25400">
            <a:solidFill>
              <a:srgbClr val="ED13DD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US" b="1" dirty="0" err="1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Reg</a:t>
            </a:r>
            <a:r>
              <a:rPr lang="en-US" b="1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 Bank 0</a:t>
            </a:r>
          </a:p>
        </p:txBody>
      </p:sp>
      <p:sp>
        <p:nvSpPr>
          <p:cNvPr id="24582" name="AutoShape 6"/>
          <p:cNvSpPr>
            <a:spLocks noChangeArrowheads="1"/>
          </p:cNvSpPr>
          <p:nvPr/>
        </p:nvSpPr>
        <p:spPr bwMode="auto">
          <a:xfrm>
            <a:off x="6943725" y="4902200"/>
            <a:ext cx="2057400" cy="639763"/>
          </a:xfrm>
          <a:prstGeom prst="cube">
            <a:avLst>
              <a:gd name="adj" fmla="val 11324"/>
            </a:avLst>
          </a:prstGeom>
          <a:gradFill rotWithShape="1">
            <a:gsLst>
              <a:gs pos="0">
                <a:schemeClr val="accent1"/>
              </a:gs>
              <a:gs pos="50000">
                <a:schemeClr val="accent1">
                  <a:gamma/>
                  <a:shade val="46275"/>
                  <a:invGamma/>
                </a:schemeClr>
              </a:gs>
              <a:gs pos="100000">
                <a:schemeClr val="accent1"/>
              </a:gs>
            </a:gsLst>
            <a:lin ang="2700000" scaled="1"/>
          </a:gradFill>
          <a:ln w="25400">
            <a:solidFill>
              <a:srgbClr val="ED13DD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US" b="1" dirty="0" err="1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Reg</a:t>
            </a:r>
            <a:r>
              <a:rPr lang="en-US" b="1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 Bank 1</a:t>
            </a:r>
          </a:p>
        </p:txBody>
      </p:sp>
      <p:sp>
        <p:nvSpPr>
          <p:cNvPr id="24583" name="AutoShape 7"/>
          <p:cNvSpPr>
            <a:spLocks noChangeArrowheads="1"/>
          </p:cNvSpPr>
          <p:nvPr/>
        </p:nvSpPr>
        <p:spPr bwMode="auto">
          <a:xfrm>
            <a:off x="6943725" y="4402138"/>
            <a:ext cx="2057400" cy="639762"/>
          </a:xfrm>
          <a:prstGeom prst="cube">
            <a:avLst>
              <a:gd name="adj" fmla="val 11324"/>
            </a:avLst>
          </a:prstGeom>
          <a:gradFill rotWithShape="1">
            <a:gsLst>
              <a:gs pos="0">
                <a:schemeClr val="accent1"/>
              </a:gs>
              <a:gs pos="50000">
                <a:schemeClr val="accent1">
                  <a:gamma/>
                  <a:shade val="46275"/>
                  <a:invGamma/>
                </a:schemeClr>
              </a:gs>
              <a:gs pos="100000">
                <a:schemeClr val="accent1"/>
              </a:gs>
            </a:gsLst>
            <a:lin ang="2700000" scaled="1"/>
          </a:gradFill>
          <a:ln w="25400">
            <a:solidFill>
              <a:srgbClr val="ED13DD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US" b="1" dirty="0" err="1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Reg</a:t>
            </a:r>
            <a:r>
              <a:rPr lang="en-US" b="1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 Bank 2</a:t>
            </a:r>
          </a:p>
        </p:txBody>
      </p:sp>
      <p:sp>
        <p:nvSpPr>
          <p:cNvPr id="24584" name="AutoShape 8"/>
          <p:cNvSpPr>
            <a:spLocks noChangeArrowheads="1"/>
          </p:cNvSpPr>
          <p:nvPr/>
        </p:nvSpPr>
        <p:spPr bwMode="auto">
          <a:xfrm>
            <a:off x="6943725" y="3830638"/>
            <a:ext cx="2057400" cy="639762"/>
          </a:xfrm>
          <a:prstGeom prst="cube">
            <a:avLst>
              <a:gd name="adj" fmla="val 11324"/>
            </a:avLst>
          </a:prstGeom>
          <a:gradFill rotWithShape="1">
            <a:gsLst>
              <a:gs pos="0">
                <a:schemeClr val="accent1"/>
              </a:gs>
              <a:gs pos="50000">
                <a:schemeClr val="accent1">
                  <a:gamma/>
                  <a:shade val="46275"/>
                  <a:invGamma/>
                </a:schemeClr>
              </a:gs>
              <a:gs pos="100000">
                <a:schemeClr val="accent1"/>
              </a:gs>
            </a:gsLst>
            <a:lin ang="2700000" scaled="1"/>
          </a:gradFill>
          <a:ln w="25400">
            <a:solidFill>
              <a:srgbClr val="ED13DD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US" b="1" dirty="0" err="1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Reg</a:t>
            </a:r>
            <a:r>
              <a:rPr lang="en-US" b="1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 Bank 3</a:t>
            </a:r>
          </a:p>
        </p:txBody>
      </p:sp>
      <p:sp>
        <p:nvSpPr>
          <p:cNvPr id="24585" name="AutoShape 9"/>
          <p:cNvSpPr>
            <a:spLocks noChangeArrowheads="1"/>
          </p:cNvSpPr>
          <p:nvPr/>
        </p:nvSpPr>
        <p:spPr bwMode="auto">
          <a:xfrm>
            <a:off x="6938963" y="2667000"/>
            <a:ext cx="2057400" cy="1219200"/>
          </a:xfrm>
          <a:prstGeom prst="cube">
            <a:avLst>
              <a:gd name="adj" fmla="val 5000"/>
            </a:avLst>
          </a:prstGeom>
          <a:gradFill rotWithShape="1">
            <a:gsLst>
              <a:gs pos="0">
                <a:srgbClr val="0066FF"/>
              </a:gs>
              <a:gs pos="50000">
                <a:srgbClr val="002F76"/>
              </a:gs>
              <a:gs pos="100000">
                <a:srgbClr val="0066FF"/>
              </a:gs>
            </a:gsLst>
            <a:lin ang="2700000" scaled="1"/>
          </a:gradFill>
          <a:ln w="25400">
            <a:solidFill>
              <a:srgbClr val="ED13DD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Calibri" pitchFamily="34" charset="0"/>
              </a:rPr>
              <a:t>BIT Addressable</a:t>
            </a:r>
          </a:p>
          <a:p>
            <a:pPr algn="ctr"/>
            <a:r>
              <a:rPr lang="en-US" b="1" dirty="0">
                <a:solidFill>
                  <a:schemeClr val="tx1"/>
                </a:solidFill>
                <a:latin typeface="Calibri" pitchFamily="34" charset="0"/>
              </a:rPr>
              <a:t>Area</a:t>
            </a:r>
          </a:p>
        </p:txBody>
      </p:sp>
      <p:sp>
        <p:nvSpPr>
          <p:cNvPr id="24586" name="AutoShape 10"/>
          <p:cNvSpPr>
            <a:spLocks noChangeArrowheads="1"/>
          </p:cNvSpPr>
          <p:nvPr/>
        </p:nvSpPr>
        <p:spPr bwMode="auto">
          <a:xfrm>
            <a:off x="6938963" y="1524000"/>
            <a:ext cx="2057400" cy="1219200"/>
          </a:xfrm>
          <a:prstGeom prst="cube">
            <a:avLst>
              <a:gd name="adj" fmla="val 5000"/>
            </a:avLst>
          </a:prstGeom>
          <a:gradFill rotWithShape="1">
            <a:gsLst>
              <a:gs pos="0">
                <a:srgbClr val="00CC99"/>
              </a:gs>
              <a:gs pos="50000">
                <a:srgbClr val="005E47"/>
              </a:gs>
              <a:gs pos="100000">
                <a:srgbClr val="00CC99"/>
              </a:gs>
            </a:gsLst>
            <a:lin ang="2700000" scaled="1"/>
          </a:gradFill>
          <a:ln w="25400">
            <a:solidFill>
              <a:srgbClr val="ED13DD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Calibri" pitchFamily="34" charset="0"/>
              </a:rPr>
              <a:t>General Purpose</a:t>
            </a:r>
          </a:p>
          <a:p>
            <a:pPr algn="ctr"/>
            <a:r>
              <a:rPr lang="en-US" b="1" dirty="0">
                <a:solidFill>
                  <a:schemeClr val="tx1"/>
                </a:solidFill>
                <a:latin typeface="Calibri" pitchFamily="34" charset="0"/>
              </a:rPr>
              <a:t>Area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245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245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45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45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45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45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45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45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45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45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1000" fill="hold"/>
                                        <p:tgtEl>
                                          <p:spTgt spid="245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245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1000" fill="hold"/>
                                        <p:tgtEl>
                                          <p:spTgt spid="245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1000" fill="hold"/>
                                        <p:tgtEl>
                                          <p:spTgt spid="245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80" grpId="0" animBg="1"/>
      <p:bldP spid="24581" grpId="0" animBg="1"/>
      <p:bldP spid="24582" grpId="0" animBg="1"/>
      <p:bldP spid="24583" grpId="0" animBg="1"/>
      <p:bldP spid="24584" grpId="0" animBg="1"/>
      <p:bldP spid="24585" grpId="0" animBg="1"/>
      <p:bldP spid="24586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Title 7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>
                <a:ea typeface="Calibri" pitchFamily="34" charset="0"/>
              </a:rPr>
              <a:t>8051 RAM with addresses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8051 Microcontroller</a:t>
            </a:r>
            <a:endParaRPr lang="en-US" dirty="0"/>
          </a:p>
        </p:txBody>
      </p:sp>
      <p:sp>
        <p:nvSpPr>
          <p:cNvPr id="61444" name="Footer Placeholder 5"/>
          <p:cNvSpPr>
            <a:spLocks noGrp="1"/>
          </p:cNvSpPr>
          <p:nvPr>
            <p:ph type="ftr" sz="quarter" idx="4294967295"/>
          </p:nvPr>
        </p:nvSpPr>
        <p:spPr bwMode="auto">
          <a:xfrm>
            <a:off x="2767013" y="6572250"/>
            <a:ext cx="3519487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/>
              <a:t>Suresh.P.Nair , HOD - ECE , RCET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67AD846-91D2-44DD-8D58-9C932B8C0B8E}" type="slidenum">
              <a:rPr lang="en-US"/>
              <a:pPr>
                <a:defRPr/>
              </a:pPr>
              <a:t>41</a:t>
            </a:fld>
            <a:endParaRPr lang="en-US"/>
          </a:p>
        </p:txBody>
      </p:sp>
      <p:pic>
        <p:nvPicPr>
          <p:cNvPr id="747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28813" y="895350"/>
            <a:ext cx="5260975" cy="5605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47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6" name="AutoShape 6"/>
          <p:cNvSpPr>
            <a:spLocks noChangeArrowheads="1"/>
          </p:cNvSpPr>
          <p:nvPr/>
        </p:nvSpPr>
        <p:spPr bwMode="auto">
          <a:xfrm>
            <a:off x="2298700" y="4243388"/>
            <a:ext cx="6400800" cy="685800"/>
          </a:xfrm>
          <a:prstGeom prst="cube">
            <a:avLst>
              <a:gd name="adj" fmla="val 11324"/>
            </a:avLst>
          </a:prstGeom>
          <a:gradFill rotWithShape="1">
            <a:gsLst>
              <a:gs pos="0">
                <a:schemeClr val="accent1"/>
              </a:gs>
              <a:gs pos="50000">
                <a:schemeClr val="accent1">
                  <a:gamma/>
                  <a:shade val="46275"/>
                  <a:invGamma/>
                </a:schemeClr>
              </a:gs>
              <a:gs pos="100000">
                <a:schemeClr val="accent1"/>
              </a:gs>
            </a:gsLst>
            <a:lin ang="2700000" scaled="1"/>
          </a:gradFill>
          <a:ln w="25400">
            <a:solidFill>
              <a:srgbClr val="ED13DD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>
              <a:solidFill>
                <a:srgbClr val="DADF2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5700" name="AutoShape 100"/>
          <p:cNvSpPr>
            <a:spLocks noChangeArrowheads="1"/>
          </p:cNvSpPr>
          <p:nvPr/>
        </p:nvSpPr>
        <p:spPr bwMode="auto">
          <a:xfrm>
            <a:off x="2298700" y="3633788"/>
            <a:ext cx="6400800" cy="685800"/>
          </a:xfrm>
          <a:prstGeom prst="cube">
            <a:avLst>
              <a:gd name="adj" fmla="val 11324"/>
            </a:avLst>
          </a:prstGeom>
          <a:gradFill rotWithShape="1">
            <a:gsLst>
              <a:gs pos="0">
                <a:schemeClr val="accent1"/>
              </a:gs>
              <a:gs pos="50000">
                <a:schemeClr val="accent1">
                  <a:gamma/>
                  <a:shade val="46275"/>
                  <a:invGamma/>
                </a:schemeClr>
              </a:gs>
              <a:gs pos="100000">
                <a:schemeClr val="accent1"/>
              </a:gs>
            </a:gsLst>
            <a:lin ang="2700000" scaled="1"/>
          </a:gradFill>
          <a:ln w="25400">
            <a:solidFill>
              <a:srgbClr val="ED13DD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>
              <a:solidFill>
                <a:srgbClr val="DADF2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5677" name="AutoShape 77"/>
          <p:cNvSpPr>
            <a:spLocks noChangeArrowheads="1"/>
          </p:cNvSpPr>
          <p:nvPr/>
        </p:nvSpPr>
        <p:spPr bwMode="auto">
          <a:xfrm>
            <a:off x="2298700" y="3024188"/>
            <a:ext cx="6400800" cy="685800"/>
          </a:xfrm>
          <a:prstGeom prst="cube">
            <a:avLst>
              <a:gd name="adj" fmla="val 11324"/>
            </a:avLst>
          </a:prstGeom>
          <a:gradFill rotWithShape="1">
            <a:gsLst>
              <a:gs pos="0">
                <a:schemeClr val="accent1"/>
              </a:gs>
              <a:gs pos="50000">
                <a:schemeClr val="accent1">
                  <a:gamma/>
                  <a:shade val="46275"/>
                  <a:invGamma/>
                </a:schemeClr>
              </a:gs>
              <a:gs pos="100000">
                <a:schemeClr val="accent1"/>
              </a:gs>
            </a:gsLst>
            <a:lin ang="2700000" scaled="1"/>
          </a:gradFill>
          <a:ln w="25400">
            <a:solidFill>
              <a:srgbClr val="ED13DD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>
              <a:solidFill>
                <a:srgbClr val="DADF2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5654" name="AutoShape 54"/>
          <p:cNvSpPr>
            <a:spLocks noChangeArrowheads="1"/>
          </p:cNvSpPr>
          <p:nvPr/>
        </p:nvSpPr>
        <p:spPr bwMode="auto">
          <a:xfrm>
            <a:off x="2298700" y="2414588"/>
            <a:ext cx="6400800" cy="685800"/>
          </a:xfrm>
          <a:prstGeom prst="cube">
            <a:avLst>
              <a:gd name="adj" fmla="val 11324"/>
            </a:avLst>
          </a:prstGeom>
          <a:gradFill rotWithShape="1">
            <a:gsLst>
              <a:gs pos="0">
                <a:schemeClr val="accent1"/>
              </a:gs>
              <a:gs pos="50000">
                <a:schemeClr val="accent1">
                  <a:gamma/>
                  <a:shade val="46275"/>
                  <a:invGamma/>
                </a:schemeClr>
              </a:gs>
              <a:gs pos="100000">
                <a:schemeClr val="accent1"/>
              </a:gs>
            </a:gsLst>
            <a:lin ang="2700000" scaled="1"/>
          </a:gradFill>
          <a:ln w="25400">
            <a:solidFill>
              <a:srgbClr val="ED13DD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>
              <a:solidFill>
                <a:srgbClr val="DADF2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2470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274638"/>
            <a:ext cx="8534400" cy="1401762"/>
          </a:xfrm>
        </p:spPr>
        <p:txBody>
          <a:bodyPr/>
          <a:lstStyle/>
          <a:p>
            <a:pPr eaLnBrk="1" hangingPunct="1"/>
            <a:r>
              <a:rPr lang="en-US" sz="4400">
                <a:ea typeface="Calibri" pitchFamily="34" charset="0"/>
              </a:rPr>
              <a:t>8051 Register Bank Structure</a:t>
            </a:r>
          </a:p>
        </p:txBody>
      </p:sp>
      <p:sp>
        <p:nvSpPr>
          <p:cNvPr id="25652" name="Text Box 52"/>
          <p:cNvSpPr txBox="1">
            <a:spLocks noChangeArrowheads="1"/>
          </p:cNvSpPr>
          <p:nvPr/>
        </p:nvSpPr>
        <p:spPr bwMode="auto">
          <a:xfrm>
            <a:off x="357188" y="4375150"/>
            <a:ext cx="129540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b="1">
                <a:solidFill>
                  <a:srgbClr val="00B0F0"/>
                </a:solidFill>
                <a:latin typeface="Calibri" pitchFamily="34" charset="0"/>
              </a:rPr>
              <a:t>Bank  0</a:t>
            </a:r>
          </a:p>
        </p:txBody>
      </p:sp>
      <p:sp>
        <p:nvSpPr>
          <p:cNvPr id="25653" name="Line 53"/>
          <p:cNvSpPr>
            <a:spLocks noChangeShapeType="1"/>
          </p:cNvSpPr>
          <p:nvPr/>
        </p:nvSpPr>
        <p:spPr bwMode="auto">
          <a:xfrm>
            <a:off x="1460500" y="4624388"/>
            <a:ext cx="685800" cy="0"/>
          </a:xfrm>
          <a:prstGeom prst="line">
            <a:avLst/>
          </a:prstGeom>
          <a:noFill/>
          <a:ln w="38100">
            <a:solidFill>
              <a:srgbClr val="00B0F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IN"/>
          </a:p>
        </p:txBody>
      </p:sp>
      <p:graphicFrame>
        <p:nvGraphicFramePr>
          <p:cNvPr id="25655" name="Group 55"/>
          <p:cNvGraphicFramePr>
            <a:graphicFrameLocks noGrp="1"/>
          </p:cNvGraphicFramePr>
          <p:nvPr/>
        </p:nvGraphicFramePr>
        <p:xfrm>
          <a:off x="2298700" y="2490788"/>
          <a:ext cx="6324600" cy="609600"/>
        </p:xfrm>
        <a:graphic>
          <a:graphicData uri="http://schemas.openxmlformats.org/drawingml/2006/table">
            <a:tbl>
              <a:tblPr/>
              <a:tblGrid>
                <a:gridCol w="790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0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905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905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905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905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90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905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609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rgbClr val="FF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rgbClr val="FF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rgbClr val="FF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R3</a:t>
                      </a:r>
                    </a:p>
                  </a:txBody>
                  <a:tcPr horzOverflow="overflow">
                    <a:lnL w="28575" cap="flat" cmpd="sng" algn="ctr">
                      <a:solidFill>
                        <a:srgbClr val="FF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R4</a:t>
                      </a:r>
                    </a:p>
                  </a:txBody>
                  <a:tcPr horzOverflow="overflow">
                    <a:lnL w="28575" cap="flat" cmpd="sng" algn="ctr">
                      <a:solidFill>
                        <a:srgbClr val="FF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R5</a:t>
                      </a:r>
                    </a:p>
                  </a:txBody>
                  <a:tcPr horzOverflow="overflow">
                    <a:lnL w="28575" cap="flat" cmpd="sng" algn="ctr">
                      <a:solidFill>
                        <a:srgbClr val="FF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R6</a:t>
                      </a:r>
                    </a:p>
                  </a:txBody>
                  <a:tcPr horzOverflow="overflow">
                    <a:lnL w="28575" cap="flat" cmpd="sng" algn="ctr">
                      <a:solidFill>
                        <a:srgbClr val="FF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R7</a:t>
                      </a:r>
                    </a:p>
                  </a:txBody>
                  <a:tcPr horzOverflow="overflow">
                    <a:lnL w="28575" cap="flat" cmpd="sng" algn="ctr">
                      <a:solidFill>
                        <a:srgbClr val="FF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5675" name="Text Box 75"/>
          <p:cNvSpPr txBox="1">
            <a:spLocks noChangeArrowheads="1"/>
          </p:cNvSpPr>
          <p:nvPr/>
        </p:nvSpPr>
        <p:spPr bwMode="auto">
          <a:xfrm>
            <a:off x="357188" y="2546350"/>
            <a:ext cx="129540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b="1">
                <a:solidFill>
                  <a:srgbClr val="00B0F0"/>
                </a:solidFill>
                <a:latin typeface="Calibri" pitchFamily="34" charset="0"/>
              </a:rPr>
              <a:t>Bank  3</a:t>
            </a:r>
          </a:p>
        </p:txBody>
      </p:sp>
      <p:sp>
        <p:nvSpPr>
          <p:cNvPr id="25676" name="Line 76"/>
          <p:cNvSpPr>
            <a:spLocks noChangeShapeType="1"/>
          </p:cNvSpPr>
          <p:nvPr/>
        </p:nvSpPr>
        <p:spPr bwMode="auto">
          <a:xfrm>
            <a:off x="1460500" y="2795588"/>
            <a:ext cx="685800" cy="0"/>
          </a:xfrm>
          <a:prstGeom prst="line">
            <a:avLst/>
          </a:prstGeom>
          <a:noFill/>
          <a:ln w="38100">
            <a:solidFill>
              <a:srgbClr val="00B0F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IN"/>
          </a:p>
        </p:txBody>
      </p:sp>
      <p:graphicFrame>
        <p:nvGraphicFramePr>
          <p:cNvPr id="25678" name="Group 78"/>
          <p:cNvGraphicFramePr>
            <a:graphicFrameLocks noGrp="1"/>
          </p:cNvGraphicFramePr>
          <p:nvPr/>
        </p:nvGraphicFramePr>
        <p:xfrm>
          <a:off x="2298700" y="3100388"/>
          <a:ext cx="6324600" cy="609600"/>
        </p:xfrm>
        <a:graphic>
          <a:graphicData uri="http://schemas.openxmlformats.org/drawingml/2006/table">
            <a:tbl>
              <a:tblPr/>
              <a:tblGrid>
                <a:gridCol w="790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0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905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905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905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905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90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905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609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rgbClr val="FF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rgbClr val="FF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rgbClr val="FF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R3</a:t>
                      </a:r>
                    </a:p>
                  </a:txBody>
                  <a:tcPr horzOverflow="overflow">
                    <a:lnL w="28575" cap="flat" cmpd="sng" algn="ctr">
                      <a:solidFill>
                        <a:srgbClr val="FF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R4</a:t>
                      </a:r>
                    </a:p>
                  </a:txBody>
                  <a:tcPr horzOverflow="overflow">
                    <a:lnL w="28575" cap="flat" cmpd="sng" algn="ctr">
                      <a:solidFill>
                        <a:srgbClr val="FF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R5</a:t>
                      </a:r>
                    </a:p>
                  </a:txBody>
                  <a:tcPr horzOverflow="overflow">
                    <a:lnL w="28575" cap="flat" cmpd="sng" algn="ctr">
                      <a:solidFill>
                        <a:srgbClr val="FF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R6</a:t>
                      </a:r>
                    </a:p>
                  </a:txBody>
                  <a:tcPr horzOverflow="overflow">
                    <a:lnL w="28575" cap="flat" cmpd="sng" algn="ctr">
                      <a:solidFill>
                        <a:srgbClr val="FF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R7</a:t>
                      </a:r>
                    </a:p>
                  </a:txBody>
                  <a:tcPr horzOverflow="overflow">
                    <a:lnL w="28575" cap="flat" cmpd="sng" algn="ctr">
                      <a:solidFill>
                        <a:srgbClr val="FF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5698" name="Text Box 98"/>
          <p:cNvSpPr txBox="1">
            <a:spLocks noChangeArrowheads="1"/>
          </p:cNvSpPr>
          <p:nvPr/>
        </p:nvSpPr>
        <p:spPr bwMode="auto">
          <a:xfrm>
            <a:off x="357188" y="3155950"/>
            <a:ext cx="129540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b="1">
                <a:solidFill>
                  <a:srgbClr val="00B0F0"/>
                </a:solidFill>
                <a:latin typeface="Calibri" pitchFamily="34" charset="0"/>
              </a:rPr>
              <a:t>Bank  2</a:t>
            </a:r>
          </a:p>
        </p:txBody>
      </p:sp>
      <p:sp>
        <p:nvSpPr>
          <p:cNvPr id="25699" name="Line 99"/>
          <p:cNvSpPr>
            <a:spLocks noChangeShapeType="1"/>
          </p:cNvSpPr>
          <p:nvPr/>
        </p:nvSpPr>
        <p:spPr bwMode="auto">
          <a:xfrm>
            <a:off x="1460500" y="3405188"/>
            <a:ext cx="685800" cy="0"/>
          </a:xfrm>
          <a:prstGeom prst="line">
            <a:avLst/>
          </a:prstGeom>
          <a:noFill/>
          <a:ln w="38100">
            <a:solidFill>
              <a:srgbClr val="00B0F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IN"/>
          </a:p>
        </p:txBody>
      </p:sp>
      <p:graphicFrame>
        <p:nvGraphicFramePr>
          <p:cNvPr id="25701" name="Group 101"/>
          <p:cNvGraphicFramePr>
            <a:graphicFrameLocks noGrp="1"/>
          </p:cNvGraphicFramePr>
          <p:nvPr/>
        </p:nvGraphicFramePr>
        <p:xfrm>
          <a:off x="2298700" y="3709988"/>
          <a:ext cx="6324600" cy="609600"/>
        </p:xfrm>
        <a:graphic>
          <a:graphicData uri="http://schemas.openxmlformats.org/drawingml/2006/table">
            <a:tbl>
              <a:tblPr/>
              <a:tblGrid>
                <a:gridCol w="790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0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905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905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905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905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90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905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609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rgbClr val="FF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rgbClr val="FF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rgbClr val="FF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R3</a:t>
                      </a:r>
                    </a:p>
                  </a:txBody>
                  <a:tcPr horzOverflow="overflow">
                    <a:lnL w="28575" cap="flat" cmpd="sng" algn="ctr">
                      <a:solidFill>
                        <a:srgbClr val="FF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R4</a:t>
                      </a:r>
                    </a:p>
                  </a:txBody>
                  <a:tcPr horzOverflow="overflow">
                    <a:lnL w="28575" cap="flat" cmpd="sng" algn="ctr">
                      <a:solidFill>
                        <a:srgbClr val="FF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R5</a:t>
                      </a:r>
                    </a:p>
                  </a:txBody>
                  <a:tcPr horzOverflow="overflow">
                    <a:lnL w="28575" cap="flat" cmpd="sng" algn="ctr">
                      <a:solidFill>
                        <a:srgbClr val="FF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R6</a:t>
                      </a:r>
                    </a:p>
                  </a:txBody>
                  <a:tcPr horzOverflow="overflow">
                    <a:lnL w="28575" cap="flat" cmpd="sng" algn="ctr">
                      <a:solidFill>
                        <a:srgbClr val="FF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R7</a:t>
                      </a:r>
                    </a:p>
                  </a:txBody>
                  <a:tcPr horzOverflow="overflow">
                    <a:lnL w="28575" cap="flat" cmpd="sng" algn="ctr">
                      <a:solidFill>
                        <a:srgbClr val="FF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5721" name="Text Box 121"/>
          <p:cNvSpPr txBox="1">
            <a:spLocks noChangeArrowheads="1"/>
          </p:cNvSpPr>
          <p:nvPr/>
        </p:nvSpPr>
        <p:spPr bwMode="auto">
          <a:xfrm>
            <a:off x="357188" y="3765550"/>
            <a:ext cx="129540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b="1">
                <a:solidFill>
                  <a:srgbClr val="00B0F0"/>
                </a:solidFill>
                <a:latin typeface="Calibri" pitchFamily="34" charset="0"/>
              </a:rPr>
              <a:t>Bank  1</a:t>
            </a:r>
          </a:p>
        </p:txBody>
      </p:sp>
      <p:sp>
        <p:nvSpPr>
          <p:cNvPr id="25722" name="Line 122"/>
          <p:cNvSpPr>
            <a:spLocks noChangeShapeType="1"/>
          </p:cNvSpPr>
          <p:nvPr/>
        </p:nvSpPr>
        <p:spPr bwMode="auto">
          <a:xfrm>
            <a:off x="1460500" y="4014788"/>
            <a:ext cx="685800" cy="0"/>
          </a:xfrm>
          <a:prstGeom prst="line">
            <a:avLst/>
          </a:prstGeom>
          <a:noFill/>
          <a:ln w="38100">
            <a:solidFill>
              <a:srgbClr val="00B0F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IN"/>
          </a:p>
        </p:txBody>
      </p:sp>
      <p:graphicFrame>
        <p:nvGraphicFramePr>
          <p:cNvPr id="25" name="Table 24"/>
          <p:cNvGraphicFramePr>
            <a:graphicFrameLocks noGrp="1"/>
          </p:cNvGraphicFramePr>
          <p:nvPr/>
        </p:nvGraphicFramePr>
        <p:xfrm>
          <a:off x="2295525" y="4327525"/>
          <a:ext cx="6324600" cy="609600"/>
        </p:xfrm>
        <a:graphic>
          <a:graphicData uri="http://schemas.openxmlformats.org/drawingml/2006/table">
            <a:tbl>
              <a:tblPr/>
              <a:tblGrid>
                <a:gridCol w="790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0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905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905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905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905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90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905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609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rgbClr val="FF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rgbClr val="FF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rgbClr val="FF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R3</a:t>
                      </a:r>
                    </a:p>
                  </a:txBody>
                  <a:tcPr horzOverflow="overflow">
                    <a:lnL w="28575" cap="flat" cmpd="sng" algn="ctr">
                      <a:solidFill>
                        <a:srgbClr val="FF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R4</a:t>
                      </a:r>
                    </a:p>
                  </a:txBody>
                  <a:tcPr horzOverflow="overflow">
                    <a:lnL w="28575" cap="flat" cmpd="sng" algn="ctr">
                      <a:solidFill>
                        <a:srgbClr val="FF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R5</a:t>
                      </a:r>
                    </a:p>
                  </a:txBody>
                  <a:tcPr horzOverflow="overflow">
                    <a:lnL w="28575" cap="flat" cmpd="sng" algn="ctr">
                      <a:solidFill>
                        <a:srgbClr val="FF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R6</a:t>
                      </a:r>
                    </a:p>
                  </a:txBody>
                  <a:tcPr horzOverflow="overflow">
                    <a:lnL w="28575" cap="flat" cmpd="sng" algn="ctr">
                      <a:solidFill>
                        <a:srgbClr val="FF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R7</a:t>
                      </a:r>
                    </a:p>
                  </a:txBody>
                  <a:tcPr horzOverflow="overflow">
                    <a:lnL w="28575" cap="flat" cmpd="sng" algn="ctr">
                      <a:solidFill>
                        <a:srgbClr val="FF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2559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r>
              <a:rPr lang="en-US">
                <a:solidFill>
                  <a:srgbClr val="DAEDEF"/>
                </a:solidFill>
                <a:cs typeface="Arial" charset="0"/>
              </a:rPr>
              <a:t>8051 Microcontroller</a:t>
            </a:r>
          </a:p>
        </p:txBody>
      </p:sp>
      <p:sp>
        <p:nvSpPr>
          <p:cNvPr id="62560" name="Slide Number Placeholder 5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1A5FAD20-D215-4FE2-8782-52305DF67BB2}" type="slidenum">
              <a:rPr lang="en-US" smtClean="0">
                <a:solidFill>
                  <a:srgbClr val="DAEDEF"/>
                </a:solidFill>
                <a:cs typeface="Arial" charset="0"/>
              </a:rPr>
              <a:pPr/>
              <a:t>42</a:t>
            </a:fld>
            <a:endParaRPr lang="en-US">
              <a:solidFill>
                <a:srgbClr val="DAEDEF"/>
              </a:solidFill>
              <a:cs typeface="Arial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56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257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56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256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56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3000"/>
                                        <p:tgtEl>
                                          <p:spTgt spid="256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3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57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3000"/>
                                        <p:tgtEl>
                                          <p:spTgt spid="257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3000"/>
                                        <p:tgtEl>
                                          <p:spTgt spid="257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56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3000"/>
                                        <p:tgtEl>
                                          <p:spTgt spid="256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3000"/>
                                        <p:tgtEl>
                                          <p:spTgt spid="256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256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3000"/>
                                        <p:tgtEl>
                                          <p:spTgt spid="256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3000"/>
                                        <p:tgtEl>
                                          <p:spTgt spid="256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06" grpId="0" animBg="1"/>
      <p:bldP spid="25700" grpId="0" animBg="1"/>
      <p:bldP spid="25677" grpId="0" animBg="1"/>
      <p:bldP spid="25654" grpId="0" animBg="1"/>
      <p:bldP spid="25652" grpId="0"/>
      <p:bldP spid="25653" grpId="0" animBg="1"/>
      <p:bldP spid="25675" grpId="0"/>
      <p:bldP spid="25676" grpId="0" animBg="1"/>
      <p:bldP spid="25698" grpId="0"/>
      <p:bldP spid="25699" grpId="0" animBg="1"/>
      <p:bldP spid="25721" grpId="0"/>
      <p:bldP spid="25722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Title 7"/>
          <p:cNvSpPr>
            <a:spLocks noGrp="1"/>
          </p:cNvSpPr>
          <p:nvPr>
            <p:ph type="title"/>
          </p:nvPr>
        </p:nvSpPr>
        <p:spPr>
          <a:xfrm>
            <a:off x="0" y="142875"/>
            <a:ext cx="9144000" cy="1143000"/>
          </a:xfrm>
        </p:spPr>
        <p:txBody>
          <a:bodyPr/>
          <a:lstStyle/>
          <a:p>
            <a:pPr eaLnBrk="1" hangingPunct="1"/>
            <a:r>
              <a:rPr lang="en-US" sz="4400" dirty="0">
                <a:ea typeface="Calibri" pitchFamily="34" charset="0"/>
              </a:rPr>
              <a:t>8051 Register Banks with address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8051 Microcontroller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E41B869-A7E3-4491-B3B5-099BA0935B10}" type="slidenum">
              <a:rPr lang="en-US"/>
              <a:pPr>
                <a:defRPr/>
              </a:pPr>
              <a:t>43</a:t>
            </a:fld>
            <a:endParaRPr 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1925" y="1371600"/>
            <a:ext cx="882015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Title 7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>
                <a:ea typeface="Calibri" pitchFamily="34" charset="0"/>
              </a:rPr>
              <a:t>8051 Programming Model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8051 Microcontroller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BB2AE54-DE03-4868-92FB-E6CF56053212}" type="slidenum">
              <a:rPr lang="en-US"/>
              <a:pPr>
                <a:defRPr/>
              </a:pPr>
              <a:t>44</a:t>
            </a:fld>
            <a:endParaRPr lang="en-US"/>
          </a:p>
        </p:txBody>
      </p:sp>
      <p:pic>
        <p:nvPicPr>
          <p:cNvPr id="10" name="Picture 4" descr="8051 programming model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64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30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Title 5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>
                <a:ea typeface="Calibri" pitchFamily="34" charset="0"/>
              </a:rPr>
              <a:t>8051 Stack</a:t>
            </a:r>
          </a:p>
        </p:txBody>
      </p:sp>
      <p:sp>
        <p:nvSpPr>
          <p:cNvPr id="65539" name="Content Placeholder 6"/>
          <p:cNvSpPr>
            <a:spLocks noGrp="1"/>
          </p:cNvSpPr>
          <p:nvPr>
            <p:ph idx="1"/>
          </p:nvPr>
        </p:nvSpPr>
        <p:spPr>
          <a:xfrm>
            <a:off x="173038" y="1214438"/>
            <a:ext cx="8786812" cy="5143500"/>
          </a:xfrm>
        </p:spPr>
        <p:txBody>
          <a:bodyPr/>
          <a:lstStyle/>
          <a:p>
            <a:pPr algn="just" eaLnBrk="1" hangingPunct="1"/>
            <a:r>
              <a:rPr lang="en-US" dirty="0">
                <a:ea typeface="Calibri" pitchFamily="34" charset="0"/>
              </a:rPr>
              <a:t>The </a:t>
            </a:r>
            <a:r>
              <a:rPr lang="en-US" b="1" dirty="0">
                <a:solidFill>
                  <a:srgbClr val="00B0F0"/>
                </a:solidFill>
                <a:ea typeface="Calibri" pitchFamily="34" charset="0"/>
              </a:rPr>
              <a:t>stack</a:t>
            </a:r>
            <a:r>
              <a:rPr lang="en-US" dirty="0">
                <a:ea typeface="Calibri" pitchFamily="34" charset="0"/>
              </a:rPr>
              <a:t> is a section of RAM used by the CPU to store information </a:t>
            </a:r>
            <a:r>
              <a:rPr lang="en-US" b="1" dirty="0">
                <a:solidFill>
                  <a:srgbClr val="00B0F0"/>
                </a:solidFill>
                <a:ea typeface="Calibri" pitchFamily="34" charset="0"/>
              </a:rPr>
              <a:t>temporarily.</a:t>
            </a:r>
          </a:p>
          <a:p>
            <a:pPr lvl="1" algn="just" eaLnBrk="1" hangingPunct="1"/>
            <a:r>
              <a:rPr lang="en-US" dirty="0">
                <a:ea typeface="Calibri" pitchFamily="34" charset="0"/>
              </a:rPr>
              <a:t>This information could be data or an address</a:t>
            </a:r>
          </a:p>
          <a:p>
            <a:pPr algn="just" eaLnBrk="1" hangingPunct="1"/>
            <a:endParaRPr lang="en-US" dirty="0">
              <a:ea typeface="Calibri" pitchFamily="34" charset="0"/>
            </a:endParaRPr>
          </a:p>
          <a:p>
            <a:pPr algn="just" eaLnBrk="1" hangingPunct="1"/>
            <a:r>
              <a:rPr lang="en-US" dirty="0">
                <a:ea typeface="Calibri" pitchFamily="34" charset="0"/>
              </a:rPr>
              <a:t>The register used to access the stack is called the </a:t>
            </a:r>
            <a:r>
              <a:rPr lang="en-US" b="1" dirty="0">
                <a:solidFill>
                  <a:srgbClr val="00B0F0"/>
                </a:solidFill>
                <a:ea typeface="Calibri" pitchFamily="34" charset="0"/>
              </a:rPr>
              <a:t>SP (stack pointer) register</a:t>
            </a:r>
          </a:p>
          <a:p>
            <a:pPr lvl="1" algn="just" eaLnBrk="1" hangingPunct="1"/>
            <a:r>
              <a:rPr lang="en-US" dirty="0">
                <a:ea typeface="Calibri" pitchFamily="34" charset="0"/>
              </a:rPr>
              <a:t>The stack pointer in the 8051 is </a:t>
            </a:r>
            <a:r>
              <a:rPr lang="en-US" b="1" dirty="0">
                <a:solidFill>
                  <a:srgbClr val="00B0F0"/>
                </a:solidFill>
                <a:ea typeface="Calibri" pitchFamily="34" charset="0"/>
              </a:rPr>
              <a:t>only 8 bit wide</a:t>
            </a:r>
            <a:r>
              <a:rPr lang="en-US" dirty="0">
                <a:ea typeface="Calibri" pitchFamily="34" charset="0"/>
              </a:rPr>
              <a:t>, which means that it can take value of 00 to FFH</a:t>
            </a:r>
          </a:p>
          <a:p>
            <a:pPr lvl="1" algn="just" eaLnBrk="1" hangingPunct="1"/>
            <a:r>
              <a:rPr lang="en-US" dirty="0">
                <a:ea typeface="Calibri" pitchFamily="34" charset="0"/>
              </a:rPr>
              <a:t>When the 8051 is powered up, </a:t>
            </a:r>
            <a:r>
              <a:rPr lang="en-US" dirty="0">
                <a:solidFill>
                  <a:srgbClr val="FFFF00"/>
                </a:solidFill>
                <a:ea typeface="Calibri" pitchFamily="34" charset="0"/>
              </a:rPr>
              <a:t>the SP register contains value 07</a:t>
            </a:r>
          </a:p>
          <a:p>
            <a:pPr lvl="1" algn="just" eaLnBrk="1" hangingPunct="1"/>
            <a:r>
              <a:rPr lang="en-US" dirty="0">
                <a:solidFill>
                  <a:srgbClr val="FFFF00"/>
                </a:solidFill>
                <a:ea typeface="Calibri" pitchFamily="34" charset="0"/>
              </a:rPr>
              <a:t>RAM location 08 is the first location </a:t>
            </a:r>
            <a:r>
              <a:rPr lang="en-US" dirty="0">
                <a:ea typeface="Calibri" pitchFamily="34" charset="0"/>
              </a:rPr>
              <a:t>begin used for the stack by the 8051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8051 Microcontroller</a:t>
            </a:r>
            <a:endParaRPr lang="en-US" dirty="0"/>
          </a:p>
        </p:txBody>
      </p:sp>
      <p:sp>
        <p:nvSpPr>
          <p:cNvPr id="65541" name="Footer Placeholder 3"/>
          <p:cNvSpPr>
            <a:spLocks noGrp="1"/>
          </p:cNvSpPr>
          <p:nvPr>
            <p:ph type="ftr" sz="quarter" idx="4294967295"/>
          </p:nvPr>
        </p:nvSpPr>
        <p:spPr bwMode="auto">
          <a:xfrm>
            <a:off x="2767013" y="6572250"/>
            <a:ext cx="3519487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/>
              <a:t>Suresh.P.Nair , HOD - ECE , RCET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FF307D6-30DF-4E46-8ABC-6531748D4DC8}" type="slidenum">
              <a:rPr lang="en-US"/>
              <a:pPr>
                <a:defRPr/>
              </a:pPr>
              <a:t>45</a:t>
            </a:fld>
            <a:endParaRPr lang="en-US"/>
          </a:p>
        </p:txBody>
      </p:sp>
    </p:spTree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Title 5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>
                <a:ea typeface="Calibri" pitchFamily="34" charset="0"/>
              </a:rPr>
              <a:t>8051 Stack</a:t>
            </a:r>
          </a:p>
        </p:txBody>
      </p:sp>
      <p:sp>
        <p:nvSpPr>
          <p:cNvPr id="66563" name="Content Placeholder 6"/>
          <p:cNvSpPr>
            <a:spLocks noGrp="1"/>
          </p:cNvSpPr>
          <p:nvPr>
            <p:ph idx="1"/>
          </p:nvPr>
        </p:nvSpPr>
        <p:spPr>
          <a:xfrm>
            <a:off x="173038" y="1214438"/>
            <a:ext cx="8786812" cy="5143500"/>
          </a:xfrm>
        </p:spPr>
        <p:txBody>
          <a:bodyPr/>
          <a:lstStyle/>
          <a:p>
            <a:pPr algn="just" eaLnBrk="1" hangingPunct="1"/>
            <a:r>
              <a:rPr lang="en-US" dirty="0">
                <a:ea typeface="Calibri" pitchFamily="34" charset="0"/>
              </a:rPr>
              <a:t>The storing of a CPU register in the stack is called a </a:t>
            </a:r>
            <a:r>
              <a:rPr lang="en-US" b="1" dirty="0">
                <a:solidFill>
                  <a:srgbClr val="00B0F0"/>
                </a:solidFill>
                <a:ea typeface="Calibri" pitchFamily="34" charset="0"/>
              </a:rPr>
              <a:t>PUSH</a:t>
            </a:r>
          </a:p>
          <a:p>
            <a:pPr lvl="1" algn="just" eaLnBrk="1" hangingPunct="1"/>
            <a:r>
              <a:rPr lang="en-US" dirty="0">
                <a:ea typeface="Calibri" pitchFamily="34" charset="0"/>
              </a:rPr>
              <a:t>SP is pointing to the last used location of the stack</a:t>
            </a:r>
          </a:p>
          <a:p>
            <a:pPr lvl="1" algn="just" eaLnBrk="1" hangingPunct="1"/>
            <a:r>
              <a:rPr lang="en-US" dirty="0">
                <a:ea typeface="Calibri" pitchFamily="34" charset="0"/>
              </a:rPr>
              <a:t>As we push data onto the stack, the </a:t>
            </a:r>
            <a:r>
              <a:rPr lang="en-US" b="1" dirty="0">
                <a:solidFill>
                  <a:srgbClr val="00B0F0"/>
                </a:solidFill>
                <a:ea typeface="Calibri" pitchFamily="34" charset="0"/>
              </a:rPr>
              <a:t>SP is incremented </a:t>
            </a:r>
            <a:r>
              <a:rPr lang="en-US" dirty="0">
                <a:ea typeface="Calibri" pitchFamily="34" charset="0"/>
              </a:rPr>
              <a:t>by one</a:t>
            </a:r>
          </a:p>
          <a:p>
            <a:pPr lvl="1" algn="just" eaLnBrk="1" hangingPunct="1"/>
            <a:r>
              <a:rPr lang="en-US" dirty="0">
                <a:ea typeface="Calibri" pitchFamily="34" charset="0"/>
              </a:rPr>
              <a:t>This is </a:t>
            </a:r>
            <a:r>
              <a:rPr lang="en-US" b="1" dirty="0">
                <a:solidFill>
                  <a:srgbClr val="00B0F0"/>
                </a:solidFill>
                <a:ea typeface="Calibri" pitchFamily="34" charset="0"/>
              </a:rPr>
              <a:t>different </a:t>
            </a:r>
            <a:r>
              <a:rPr lang="en-US" dirty="0">
                <a:ea typeface="Calibri" pitchFamily="34" charset="0"/>
              </a:rPr>
              <a:t>from many microprocessors</a:t>
            </a:r>
          </a:p>
          <a:p>
            <a:pPr algn="just" eaLnBrk="1" hangingPunct="1"/>
            <a:endParaRPr lang="en-US" dirty="0">
              <a:ea typeface="Calibri" pitchFamily="34" charset="0"/>
            </a:endParaRPr>
          </a:p>
          <a:p>
            <a:pPr algn="just" eaLnBrk="1" hangingPunct="1"/>
            <a:r>
              <a:rPr lang="en-US" dirty="0">
                <a:ea typeface="Calibri" pitchFamily="34" charset="0"/>
              </a:rPr>
              <a:t>Loading the contents of the stack back into a CPU register is called a </a:t>
            </a:r>
            <a:r>
              <a:rPr lang="en-US" b="1" dirty="0">
                <a:solidFill>
                  <a:srgbClr val="00B0F0"/>
                </a:solidFill>
                <a:ea typeface="Calibri" pitchFamily="34" charset="0"/>
              </a:rPr>
              <a:t>POP</a:t>
            </a:r>
          </a:p>
          <a:p>
            <a:pPr lvl="1" algn="just" eaLnBrk="1" hangingPunct="1"/>
            <a:r>
              <a:rPr lang="en-US" dirty="0">
                <a:ea typeface="Calibri" pitchFamily="34" charset="0"/>
              </a:rPr>
              <a:t>With every pop, the top byte of the stack is copied to the register specified by the instruction and the stack pointer is </a:t>
            </a:r>
            <a:r>
              <a:rPr lang="en-US" b="1" dirty="0">
                <a:solidFill>
                  <a:srgbClr val="00B0F0"/>
                </a:solidFill>
                <a:ea typeface="Calibri" pitchFamily="34" charset="0"/>
              </a:rPr>
              <a:t>decremented </a:t>
            </a:r>
            <a:r>
              <a:rPr lang="en-US" dirty="0">
                <a:ea typeface="Calibri" pitchFamily="34" charset="0"/>
              </a:rPr>
              <a:t>once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8051 Microcontroller</a:t>
            </a:r>
            <a:endParaRPr lang="en-US" dirty="0"/>
          </a:p>
        </p:txBody>
      </p:sp>
      <p:sp>
        <p:nvSpPr>
          <p:cNvPr id="66565" name="Footer Placeholder 3"/>
          <p:cNvSpPr>
            <a:spLocks noGrp="1"/>
          </p:cNvSpPr>
          <p:nvPr>
            <p:ph type="ftr" sz="quarter" idx="4294967295"/>
          </p:nvPr>
        </p:nvSpPr>
        <p:spPr bwMode="auto">
          <a:xfrm>
            <a:off x="2767013" y="6572250"/>
            <a:ext cx="3519487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/>
              <a:t>Suresh.P.Nair , HOD - ECE , RCET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208B1C9-44B5-4E62-AB6B-FABC8D0863B7}" type="slidenum">
              <a:rPr lang="en-US"/>
              <a:pPr>
                <a:defRPr/>
              </a:pPr>
              <a:t>46</a:t>
            </a:fld>
            <a:endParaRPr lang="en-US" dirty="0"/>
          </a:p>
        </p:txBody>
      </p:sp>
    </p:spTree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>
                <a:ea typeface="Calibri" pitchFamily="34" charset="0"/>
              </a:rPr>
              <a:t>Bit Addressable &amp; Byte Addressable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8051 Microcontroller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DA496F8-33DD-46E0-BE7C-93D978444964}" type="slidenum">
              <a:rPr lang="en-US"/>
              <a:pPr>
                <a:defRPr/>
              </a:pPr>
              <a:t>47</a:t>
            </a:fld>
            <a:endParaRPr lang="en-US"/>
          </a:p>
        </p:txBody>
      </p:sp>
      <p:pic>
        <p:nvPicPr>
          <p:cNvPr id="696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57290" y="1000125"/>
            <a:ext cx="6500858" cy="5437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96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>
                <a:ea typeface="Calibri" pitchFamily="34" charset="0"/>
              </a:rPr>
              <a:t>Bit Addressable Programming</a:t>
            </a:r>
          </a:p>
        </p:txBody>
      </p:sp>
      <p:sp>
        <p:nvSpPr>
          <p:cNvPr id="69635" name="Content Placeholder 5"/>
          <p:cNvSpPr>
            <a:spLocks noGrp="1"/>
          </p:cNvSpPr>
          <p:nvPr>
            <p:ph idx="1"/>
          </p:nvPr>
        </p:nvSpPr>
        <p:spPr>
          <a:xfrm>
            <a:off x="173038" y="1071563"/>
            <a:ext cx="8786812" cy="1428750"/>
          </a:xfrm>
        </p:spPr>
        <p:txBody>
          <a:bodyPr/>
          <a:lstStyle/>
          <a:p>
            <a:pPr eaLnBrk="1" hangingPunct="1"/>
            <a:r>
              <a:rPr lang="en-US" b="1" dirty="0">
                <a:ea typeface="Calibri" pitchFamily="34" charset="0"/>
              </a:rPr>
              <a:t>Example: </a:t>
            </a:r>
            <a:r>
              <a:rPr lang="en-US" dirty="0">
                <a:ea typeface="Calibri" pitchFamily="34" charset="0"/>
              </a:rPr>
              <a:t>Find out to which by each of the following bits belongs. Give the address of the RAM byte in hex</a:t>
            </a:r>
          </a:p>
          <a:p>
            <a:pPr eaLnBrk="1" hangingPunct="1">
              <a:buFontTx/>
              <a:buNone/>
            </a:pPr>
            <a:r>
              <a:rPr lang="pt-BR" sz="2200" b="1" dirty="0">
                <a:solidFill>
                  <a:srgbClr val="00B0F0"/>
                </a:solidFill>
                <a:ea typeface="Calibri" pitchFamily="34" charset="0"/>
              </a:rPr>
              <a:t>(a) SETB 42H, (b) CLR 67H, (c) CLR 0FH (d) SETB 28H, (e) CLR 12, (f) SETB 05</a:t>
            </a:r>
            <a:endParaRPr lang="en-US" sz="2200" b="1" dirty="0">
              <a:solidFill>
                <a:srgbClr val="00B0F0"/>
              </a:solidFill>
              <a:ea typeface="Calibri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8051 Microcontroller</a:t>
            </a:r>
            <a:endParaRPr lang="en-US" dirty="0"/>
          </a:p>
        </p:txBody>
      </p:sp>
      <p:sp>
        <p:nvSpPr>
          <p:cNvPr id="69637" name="Footer Placeholder 3"/>
          <p:cNvSpPr>
            <a:spLocks noGrp="1"/>
          </p:cNvSpPr>
          <p:nvPr>
            <p:ph type="ftr" sz="quarter" idx="4294967295"/>
          </p:nvPr>
        </p:nvSpPr>
        <p:spPr bwMode="auto">
          <a:xfrm>
            <a:off x="2767013" y="6572250"/>
            <a:ext cx="3519487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/>
              <a:t>Suresh.P.Nair , HOD - ECE , RCET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7EB59F3-A7E2-46FC-B053-1D6355B921C4}" type="slidenum">
              <a:rPr lang="en-US"/>
              <a:pPr>
                <a:defRPr/>
              </a:pPr>
              <a:t>48</a:t>
            </a:fld>
            <a:endParaRPr lang="en-US"/>
          </a:p>
        </p:txBody>
      </p:sp>
      <p:pic>
        <p:nvPicPr>
          <p:cNvPr id="7577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3000" y="2428875"/>
            <a:ext cx="6872288" cy="4357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57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Title 1"/>
          <p:cNvSpPr>
            <a:spLocks noGrp="1"/>
          </p:cNvSpPr>
          <p:nvPr>
            <p:ph type="title"/>
          </p:nvPr>
        </p:nvSpPr>
        <p:spPr>
          <a:xfrm>
            <a:off x="0" y="1785938"/>
            <a:ext cx="9144000" cy="1143000"/>
          </a:xfrm>
        </p:spPr>
        <p:txBody>
          <a:bodyPr/>
          <a:lstStyle/>
          <a:p>
            <a:pPr eaLnBrk="1" hangingPunct="1"/>
            <a:r>
              <a:rPr lang="en-US" sz="6000">
                <a:latin typeface="Curlz MT" pitchFamily="82" charset="0"/>
                <a:ea typeface="Calibri" pitchFamily="34" charset="0"/>
              </a:rPr>
              <a:t>8051 Software Overview</a:t>
            </a:r>
          </a:p>
        </p:txBody>
      </p:sp>
      <p:sp>
        <p:nvSpPr>
          <p:cNvPr id="113667" name="Content Placeholder 5"/>
          <p:cNvSpPr>
            <a:spLocks noGrp="1"/>
          </p:cNvSpPr>
          <p:nvPr>
            <p:ph idx="1"/>
          </p:nvPr>
        </p:nvSpPr>
        <p:spPr>
          <a:xfrm>
            <a:off x="1857375" y="3214688"/>
            <a:ext cx="5429250" cy="2428875"/>
          </a:xfrm>
        </p:spPr>
        <p:txBody>
          <a:bodyPr/>
          <a:lstStyle/>
          <a:p>
            <a:pPr marL="514350" indent="-514350" eaLnBrk="1" hangingPunct="1">
              <a:buFontTx/>
              <a:buAutoNum type="arabicPeriod"/>
            </a:pPr>
            <a:r>
              <a:rPr lang="en-US" sz="4400" dirty="0">
                <a:latin typeface="Forte" pitchFamily="66" charset="0"/>
                <a:ea typeface="Calibri" pitchFamily="34" charset="0"/>
              </a:rPr>
              <a:t>Addressing Modes</a:t>
            </a:r>
          </a:p>
          <a:p>
            <a:pPr marL="514350" indent="-514350" eaLnBrk="1" hangingPunct="1">
              <a:buFontTx/>
              <a:buAutoNum type="arabicPeriod"/>
            </a:pPr>
            <a:r>
              <a:rPr lang="en-US" sz="4400" dirty="0">
                <a:latin typeface="Forte" pitchFamily="66" charset="0"/>
                <a:ea typeface="Calibri" pitchFamily="34" charset="0"/>
              </a:rPr>
              <a:t>Instruction Set</a:t>
            </a:r>
          </a:p>
          <a:p>
            <a:pPr marL="514350" indent="-514350" eaLnBrk="1" hangingPunct="1">
              <a:buFontTx/>
              <a:buAutoNum type="arabicPeriod"/>
            </a:pPr>
            <a:r>
              <a:rPr lang="en-US" sz="4400" dirty="0">
                <a:latin typeface="Forte" pitchFamily="66" charset="0"/>
                <a:ea typeface="Calibri" pitchFamily="34" charset="0"/>
              </a:rPr>
              <a:t>Programming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8051 Microcontroller</a:t>
            </a:r>
            <a:endParaRPr lang="en-US" dirty="0"/>
          </a:p>
        </p:txBody>
      </p:sp>
      <p:sp>
        <p:nvSpPr>
          <p:cNvPr id="113669" name="Footer Placeholder 3"/>
          <p:cNvSpPr>
            <a:spLocks noGrp="1"/>
          </p:cNvSpPr>
          <p:nvPr>
            <p:ph type="ftr" sz="quarter" idx="4294967295"/>
          </p:nvPr>
        </p:nvSpPr>
        <p:spPr bwMode="auto">
          <a:xfrm>
            <a:off x="2767013" y="6572250"/>
            <a:ext cx="3519487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/>
              <a:t>Suresh.P.Nair , HOD - ECE , RCET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52F19B8-11C8-4E74-9103-234A614D556B}" type="slidenum">
              <a:rPr lang="en-US"/>
              <a:pPr>
                <a:defRPr/>
              </a:pPr>
              <a:t>49</a:t>
            </a:fld>
            <a:endParaRPr lang="en-US"/>
          </a:p>
        </p:txBody>
      </p: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Calibri" pitchFamily="34" charset="0"/>
                <a:sym typeface="Symbol"/>
              </a:rPr>
              <a:t>C based </a:t>
            </a:r>
            <a:r>
              <a:rPr lang="en-US" dirty="0">
                <a:ea typeface="Calibri" pitchFamily="34" charset="0"/>
              </a:rPr>
              <a:t>Embedded Systems 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71472" y="1428736"/>
            <a:ext cx="8143932" cy="3714776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400" dirty="0"/>
              <a:t>Special purpose computer system usually completely inside the device it controls</a:t>
            </a:r>
          </a:p>
          <a:p>
            <a:pPr>
              <a:lnSpc>
                <a:spcPct val="90000"/>
              </a:lnSpc>
            </a:pPr>
            <a:r>
              <a:rPr lang="en-US" sz="2400" dirty="0"/>
              <a:t>Has specific requirements and performs pre-defined tasks</a:t>
            </a:r>
          </a:p>
          <a:p>
            <a:pPr>
              <a:lnSpc>
                <a:spcPct val="90000"/>
              </a:lnSpc>
            </a:pPr>
            <a:r>
              <a:rPr lang="en-US" sz="2400" dirty="0"/>
              <a:t>Cost reduction compared to general purpose processor</a:t>
            </a:r>
          </a:p>
          <a:p>
            <a:pPr>
              <a:lnSpc>
                <a:spcPct val="90000"/>
              </a:lnSpc>
            </a:pPr>
            <a:r>
              <a:rPr lang="en-US" sz="2400" dirty="0"/>
              <a:t>Different design criteria 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Performance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Reliability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Availability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Safety</a:t>
            </a:r>
          </a:p>
          <a:p>
            <a:endParaRPr lang="en-IN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8051 Microcontroller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07703D2-2CD9-4375-ADBC-8FD9485A281C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</p:cSld>
  <p:clrMapOvr>
    <a:masterClrMapping/>
  </p:clrMapOvr>
  <p:transition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 altLang="zh-TW" dirty="0">
                <a:ea typeface="PMingLiU" pitchFamily="18" charset="-120"/>
              </a:rPr>
              <a:t>SFR Registers &amp; their Addresses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173038" y="1214438"/>
            <a:ext cx="8786812" cy="5143500"/>
          </a:xfrm>
        </p:spPr>
        <p:txBody>
          <a:bodyPr/>
          <a:lstStyle/>
          <a:p>
            <a:pPr eaLnBrk="1" hangingPunct="1">
              <a:buClr>
                <a:schemeClr val="tx2"/>
              </a:buClr>
              <a:buSzPct val="90000"/>
              <a:buFontTx/>
              <a:buNone/>
              <a:defRPr/>
            </a:pPr>
            <a:r>
              <a:rPr lang="en-US" altLang="zh-TW" sz="24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MOV	0E0H,#55H	;is the same as</a:t>
            </a:r>
          </a:p>
          <a:p>
            <a:pPr eaLnBrk="1" hangingPunct="1">
              <a:buClr>
                <a:schemeClr val="tx2"/>
              </a:buClr>
              <a:buSzPct val="90000"/>
              <a:buFontTx/>
              <a:buNone/>
              <a:defRPr/>
            </a:pPr>
            <a:r>
              <a:rPr lang="en-US" altLang="zh-TW" sz="24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MOV	A,#55H	;which means load 55H into A (A=55H)</a:t>
            </a:r>
          </a:p>
          <a:p>
            <a:pPr eaLnBrk="1" hangingPunct="1">
              <a:buClr>
                <a:schemeClr val="tx2"/>
              </a:buClr>
              <a:buSzPct val="90000"/>
              <a:buFontTx/>
              <a:buNone/>
              <a:defRPr/>
            </a:pPr>
            <a:endParaRPr lang="en-US" altLang="zh-TW" sz="2400" b="1" dirty="0">
              <a:solidFill>
                <a:srgbClr val="00B0F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 eaLnBrk="1" hangingPunct="1">
              <a:buClr>
                <a:schemeClr val="tx2"/>
              </a:buClr>
              <a:buSzPct val="90000"/>
              <a:buFontTx/>
              <a:buNone/>
              <a:defRPr/>
            </a:pPr>
            <a:r>
              <a:rPr lang="en-US" altLang="zh-TW" sz="2400" b="1" dirty="0">
                <a:solidFill>
                  <a:srgbClr val="CC99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MOV	0F0H,#25H	;is the same as</a:t>
            </a:r>
          </a:p>
          <a:p>
            <a:pPr eaLnBrk="1" hangingPunct="1">
              <a:buClr>
                <a:schemeClr val="tx2"/>
              </a:buClr>
              <a:buSzPct val="90000"/>
              <a:buFontTx/>
              <a:buNone/>
              <a:defRPr/>
            </a:pPr>
            <a:r>
              <a:rPr lang="en-US" altLang="zh-TW" sz="2400" b="1" dirty="0">
                <a:solidFill>
                  <a:srgbClr val="CC99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MOV     B,#25H	;which means load 25H into B (B=25H)</a:t>
            </a:r>
          </a:p>
          <a:p>
            <a:pPr eaLnBrk="1" hangingPunct="1">
              <a:buClr>
                <a:schemeClr val="tx2"/>
              </a:buClr>
              <a:buSzPct val="90000"/>
              <a:buFontTx/>
              <a:buNone/>
              <a:defRPr/>
            </a:pPr>
            <a:endParaRPr lang="en-US" altLang="zh-TW" sz="2400" b="1" dirty="0">
              <a:solidFill>
                <a:srgbClr val="00B0F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 eaLnBrk="1" hangingPunct="1">
              <a:buClr>
                <a:schemeClr val="tx2"/>
              </a:buClr>
              <a:buSzPct val="90000"/>
              <a:buFontTx/>
              <a:buNone/>
              <a:defRPr/>
            </a:pPr>
            <a:r>
              <a:rPr lang="en-US" altLang="zh-TW" sz="2400" b="1" dirty="0">
                <a:solidFill>
                  <a:srgbClr val="FFFF66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MOV	0E0H,R2	;is the same as</a:t>
            </a:r>
          </a:p>
          <a:p>
            <a:pPr eaLnBrk="1" hangingPunct="1">
              <a:buClr>
                <a:schemeClr val="tx2"/>
              </a:buClr>
              <a:buSzPct val="90000"/>
              <a:buFontTx/>
              <a:buNone/>
              <a:defRPr/>
            </a:pPr>
            <a:r>
              <a:rPr lang="en-US" altLang="zh-TW" sz="2400" b="1" dirty="0">
                <a:solidFill>
                  <a:srgbClr val="FFFF66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MOV	A,R2		;which means copy R2 into A</a:t>
            </a:r>
          </a:p>
          <a:p>
            <a:pPr eaLnBrk="1" hangingPunct="1">
              <a:buClr>
                <a:schemeClr val="tx2"/>
              </a:buClr>
              <a:buSzPct val="90000"/>
              <a:buFontTx/>
              <a:buNone/>
              <a:defRPr/>
            </a:pPr>
            <a:endParaRPr lang="en-US" altLang="zh-TW" sz="2400" b="1" dirty="0">
              <a:solidFill>
                <a:srgbClr val="00B0F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 eaLnBrk="1" hangingPunct="1">
              <a:buClr>
                <a:schemeClr val="tx2"/>
              </a:buClr>
              <a:buSzPct val="90000"/>
              <a:buFontTx/>
              <a:buNone/>
              <a:defRPr/>
            </a:pPr>
            <a:r>
              <a:rPr lang="en-US" altLang="zh-TW" sz="2400" b="1" dirty="0">
                <a:solidFill>
                  <a:srgbClr val="00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MOV	0F0H,R0	;is the same as</a:t>
            </a:r>
          </a:p>
          <a:p>
            <a:pPr eaLnBrk="1" hangingPunct="1">
              <a:buClr>
                <a:schemeClr val="tx2"/>
              </a:buClr>
              <a:buSzPct val="90000"/>
              <a:buFontTx/>
              <a:buNone/>
              <a:defRPr/>
            </a:pPr>
            <a:r>
              <a:rPr lang="en-US" altLang="zh-TW" sz="2400" b="1" dirty="0">
                <a:solidFill>
                  <a:srgbClr val="00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MOV	B,R0		;which means copy R0 into B</a:t>
            </a:r>
          </a:p>
          <a:p>
            <a:pPr eaLnBrk="1" hangingPunct="1">
              <a:defRPr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Mr. P. Suresh Venugopal</a:t>
            </a:r>
          </a:p>
        </p:txBody>
      </p:sp>
      <p:sp>
        <p:nvSpPr>
          <p:cNvPr id="118789" name="Footer Placeholder 5"/>
          <p:cNvSpPr>
            <a:spLocks noGrp="1"/>
          </p:cNvSpPr>
          <p:nvPr>
            <p:ph type="ftr" sz="quarter" idx="4294967295"/>
          </p:nvPr>
        </p:nvSpPr>
        <p:spPr bwMode="auto">
          <a:xfrm>
            <a:off x="2767013" y="6572250"/>
            <a:ext cx="3519487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/>
              <a:t>Intel 8051 Programming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BDB3F34-1745-45A6-824D-6553CE24302B}" type="slidenum">
              <a:rPr lang="en-US"/>
              <a:pPr>
                <a:defRPr/>
              </a:pPr>
              <a:t>50</a:t>
            </a:fld>
            <a:endParaRPr lang="en-US"/>
          </a:p>
        </p:txBody>
      </p:sp>
    </p:spTree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 altLang="zh-TW">
                <a:ea typeface="PMingLiU" pitchFamily="18" charset="-120"/>
              </a:rPr>
              <a:t>SFR Addresses ( 1 of 2 )</a:t>
            </a:r>
            <a:endParaRPr lang="zh-TW" altLang="en-US">
              <a:ea typeface="PMingLiU" pitchFamily="18" charset="-12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Mr. P. Suresh Venugopal</a:t>
            </a:r>
          </a:p>
        </p:txBody>
      </p:sp>
      <p:sp>
        <p:nvSpPr>
          <p:cNvPr id="119812" name="Footer Placeholder 5"/>
          <p:cNvSpPr>
            <a:spLocks noGrp="1"/>
          </p:cNvSpPr>
          <p:nvPr>
            <p:ph type="ftr" sz="quarter" idx="4294967295"/>
          </p:nvPr>
        </p:nvSpPr>
        <p:spPr bwMode="auto">
          <a:xfrm>
            <a:off x="2767013" y="6572250"/>
            <a:ext cx="3519487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/>
              <a:t>Intel 8051 Programming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CBE1B35-11EB-44FF-B198-463179DC8B5C}" type="slidenum">
              <a:rPr lang="en-US"/>
              <a:pPr>
                <a:defRPr/>
              </a:pPr>
              <a:t>51</a:t>
            </a:fld>
            <a:endParaRPr lang="en-US"/>
          </a:p>
        </p:txBody>
      </p:sp>
      <p:pic>
        <p:nvPicPr>
          <p:cNvPr id="118787" name="Picture 3" descr="t5-1a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81000" y="1282700"/>
            <a:ext cx="8305800" cy="477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87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 altLang="zh-TW">
                <a:ea typeface="PMingLiU" pitchFamily="18" charset="-120"/>
              </a:rPr>
              <a:t>SFR Addresses ( 2 of 2 )</a:t>
            </a:r>
            <a:endParaRPr lang="zh-TW" altLang="en-US">
              <a:ea typeface="PMingLiU" pitchFamily="18" charset="-12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Mr. P. Suresh Venugopal</a:t>
            </a:r>
          </a:p>
        </p:txBody>
      </p:sp>
      <p:sp>
        <p:nvSpPr>
          <p:cNvPr id="120836" name="Footer Placeholder 5"/>
          <p:cNvSpPr>
            <a:spLocks noGrp="1"/>
          </p:cNvSpPr>
          <p:nvPr>
            <p:ph type="ftr" sz="quarter" idx="4294967295"/>
          </p:nvPr>
        </p:nvSpPr>
        <p:spPr bwMode="auto">
          <a:xfrm>
            <a:off x="2767013" y="6572250"/>
            <a:ext cx="3519487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/>
              <a:t>Intel 8051 Programming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EBD0C61-ECDA-400A-9A46-CE732A4C5BBD}" type="slidenum">
              <a:rPr lang="en-US"/>
              <a:pPr>
                <a:defRPr/>
              </a:pPr>
              <a:t>52</a:t>
            </a:fld>
            <a:endParaRPr lang="en-US"/>
          </a:p>
        </p:txBody>
      </p:sp>
      <p:pic>
        <p:nvPicPr>
          <p:cNvPr id="119811" name="Picture 3" descr="t5-1b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85738" y="1425575"/>
            <a:ext cx="8958262" cy="4737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98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 altLang="zh-TW">
                <a:ea typeface="PMingLiU" pitchFamily="18" charset="-120"/>
              </a:rPr>
              <a:t>Example</a:t>
            </a:r>
          </a:p>
        </p:txBody>
      </p:sp>
      <p:sp>
        <p:nvSpPr>
          <p:cNvPr id="121859" name="Footer Placeholder 6"/>
          <p:cNvSpPr>
            <a:spLocks noGrp="1"/>
          </p:cNvSpPr>
          <p:nvPr>
            <p:ph type="ftr" sz="quarter" idx="4294967295"/>
          </p:nvPr>
        </p:nvSpPr>
        <p:spPr bwMode="auto">
          <a:xfrm>
            <a:off x="2767013" y="6572250"/>
            <a:ext cx="3519487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/>
              <a:t>Intel 8051 Programming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A1E1ECE-8111-4884-880E-A37522FDC7B6}" type="slidenum">
              <a:rPr lang="en-US"/>
              <a:pPr>
                <a:defRPr/>
              </a:pPr>
              <a:t>53</a:t>
            </a:fld>
            <a:endParaRPr lang="en-US"/>
          </a:p>
        </p:txBody>
      </p:sp>
      <p:pic>
        <p:nvPicPr>
          <p:cNvPr id="2" name="Picture 3" descr="e5-1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 t="33238"/>
          <a:stretch>
            <a:fillRect/>
          </a:stretch>
        </p:blipFill>
        <p:spPr bwMode="auto">
          <a:xfrm>
            <a:off x="139700" y="2882900"/>
            <a:ext cx="8940800" cy="290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0836" name="Picture 4" descr="e5-1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 b="66762"/>
          <a:stretch>
            <a:fillRect/>
          </a:stretch>
        </p:blipFill>
        <p:spPr bwMode="auto">
          <a:xfrm>
            <a:off x="139700" y="1741488"/>
            <a:ext cx="8940800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08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Title 7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>
                <a:ea typeface="Calibri" pitchFamily="34" charset="0"/>
              </a:rPr>
              <a:t>Stack and Direct Addressing Mode</a:t>
            </a:r>
          </a:p>
        </p:txBody>
      </p:sp>
      <p:sp>
        <p:nvSpPr>
          <p:cNvPr id="122883" name="Content Placeholder 8"/>
          <p:cNvSpPr>
            <a:spLocks noGrp="1"/>
          </p:cNvSpPr>
          <p:nvPr>
            <p:ph idx="1"/>
          </p:nvPr>
        </p:nvSpPr>
        <p:spPr>
          <a:xfrm>
            <a:off x="173038" y="1214438"/>
            <a:ext cx="8786812" cy="2643187"/>
          </a:xfrm>
        </p:spPr>
        <p:txBody>
          <a:bodyPr/>
          <a:lstStyle/>
          <a:p>
            <a:pPr eaLnBrk="1" hangingPunct="1">
              <a:spcBef>
                <a:spcPct val="0"/>
              </a:spcBef>
              <a:spcAft>
                <a:spcPts val="4200"/>
              </a:spcAft>
            </a:pPr>
            <a:r>
              <a:rPr lang="en-US">
                <a:ea typeface="Calibri" pitchFamily="34" charset="0"/>
              </a:rPr>
              <a:t>Only direct addressing mode is allowed for pushing or popping the stack.</a:t>
            </a:r>
          </a:p>
          <a:p>
            <a:pPr eaLnBrk="1" hangingPunct="1">
              <a:spcBef>
                <a:spcPct val="0"/>
              </a:spcBef>
              <a:spcAft>
                <a:spcPts val="4200"/>
              </a:spcAft>
            </a:pPr>
            <a:r>
              <a:rPr lang="en-US" b="1">
                <a:solidFill>
                  <a:srgbClr val="00B0F0"/>
                </a:solidFill>
                <a:ea typeface="Calibri" pitchFamily="34" charset="0"/>
              </a:rPr>
              <a:t>PUSH A</a:t>
            </a:r>
            <a:r>
              <a:rPr lang="en-US">
                <a:ea typeface="Calibri" pitchFamily="34" charset="0"/>
              </a:rPr>
              <a:t> is invalid.</a:t>
            </a:r>
          </a:p>
          <a:p>
            <a:pPr eaLnBrk="1" hangingPunct="1">
              <a:spcBef>
                <a:spcPct val="0"/>
              </a:spcBef>
              <a:spcAft>
                <a:spcPts val="4200"/>
              </a:spcAft>
            </a:pPr>
            <a:r>
              <a:rPr lang="en-US">
                <a:ea typeface="Calibri" pitchFamily="34" charset="0"/>
              </a:rPr>
              <a:t>Pushing the accumulator onto the stack must be coded as </a:t>
            </a:r>
            <a:r>
              <a:rPr lang="en-US" b="1">
                <a:solidFill>
                  <a:srgbClr val="00B0F0"/>
                </a:solidFill>
                <a:ea typeface="Calibri" pitchFamily="34" charset="0"/>
              </a:rPr>
              <a:t>PUSH 0E0H.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8051 Microcontroller</a:t>
            </a:r>
            <a:endParaRPr lang="en-US" dirty="0"/>
          </a:p>
        </p:txBody>
      </p:sp>
      <p:sp>
        <p:nvSpPr>
          <p:cNvPr id="122885" name="Footer Placeholder 5"/>
          <p:cNvSpPr>
            <a:spLocks noGrp="1"/>
          </p:cNvSpPr>
          <p:nvPr>
            <p:ph type="ftr" sz="quarter" idx="4294967295"/>
          </p:nvPr>
        </p:nvSpPr>
        <p:spPr bwMode="auto">
          <a:xfrm>
            <a:off x="2767013" y="6572250"/>
            <a:ext cx="3519487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/>
              <a:t>Suresh.P.Nair , HOD - ECE , RCET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58AA2F-E4A5-4ABB-A3AA-F6874E7C8821}" type="slidenum">
              <a:rPr lang="en-US"/>
              <a:pPr>
                <a:defRPr/>
              </a:pPr>
              <a:t>54</a:t>
            </a:fld>
            <a:endParaRPr lang="en-US"/>
          </a:p>
        </p:txBody>
      </p:sp>
      <p:pic>
        <p:nvPicPr>
          <p:cNvPr id="921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325" y="1214438"/>
            <a:ext cx="9020175" cy="4857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21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21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Content Placeholder 2"/>
          <p:cNvSpPr>
            <a:spLocks noGrp="1"/>
          </p:cNvSpPr>
          <p:nvPr>
            <p:ph idx="4294967295"/>
          </p:nvPr>
        </p:nvSpPr>
        <p:spPr>
          <a:xfrm>
            <a:off x="457200" y="0"/>
            <a:ext cx="8229600" cy="6858000"/>
          </a:xfrm>
        </p:spPr>
        <p:txBody>
          <a:bodyPr/>
          <a:lstStyle/>
          <a:p>
            <a:pPr marL="514350" indent="-514350" algn="ctr" eaLnBrk="1" hangingPunct="1">
              <a:buFontTx/>
              <a:buNone/>
            </a:pPr>
            <a:r>
              <a:rPr lang="en-US" altLang="zh-CN" sz="2000">
                <a:latin typeface="Calibri" pitchFamily="34" charset="0"/>
                <a:ea typeface="SimSun" pitchFamily="2" charset="-122"/>
              </a:rPr>
              <a:t>Separate read instructions for external data and code memory.</a:t>
            </a:r>
            <a:r>
              <a:rPr lang="en-US" altLang="zh-CN" sz="2800">
                <a:latin typeface="Calibri" pitchFamily="34" charset="0"/>
                <a:ea typeface="SimSun" pitchFamily="2" charset="-122"/>
              </a:rPr>
              <a:t> </a:t>
            </a:r>
          </a:p>
        </p:txBody>
      </p:sp>
      <p:sp>
        <p:nvSpPr>
          <p:cNvPr id="6148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CN" altLang="zh-CN">
              <a:ea typeface="SimSun" pitchFamily="2" charset="-122"/>
            </a:endParaRPr>
          </a:p>
        </p:txBody>
      </p:sp>
      <p:graphicFrame>
        <p:nvGraphicFramePr>
          <p:cNvPr id="6146" name="Object 4"/>
          <p:cNvGraphicFramePr>
            <a:graphicFrameLocks noChangeAspect="1"/>
          </p:cNvGraphicFramePr>
          <p:nvPr/>
        </p:nvGraphicFramePr>
        <p:xfrm>
          <a:off x="1524000" y="685800"/>
          <a:ext cx="6019800" cy="6019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6070755" imgH="6371396" progId="">
                  <p:embed/>
                </p:oleObj>
              </mc:Choice>
              <mc:Fallback>
                <p:oleObj name="Visio" r:id="rId3" imgW="6070755" imgH="6371396" progId="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0" y="685800"/>
                        <a:ext cx="6019800" cy="6019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23850"/>
            <a:ext cx="7772400" cy="1123950"/>
          </a:xfrm>
        </p:spPr>
        <p:txBody>
          <a:bodyPr/>
          <a:lstStyle/>
          <a:p>
            <a:endParaRPr lang="en-US" sz="1600">
              <a:ea typeface="Calibri" pitchFamily="34" charset="0"/>
            </a:endParaRPr>
          </a:p>
        </p:txBody>
      </p:sp>
      <p:sp>
        <p:nvSpPr>
          <p:cNvPr id="1028" name="Rectangle 3"/>
          <p:cNvSpPr>
            <a:spLocks noChangeArrowheads="1"/>
          </p:cNvSpPr>
          <p:nvPr/>
        </p:nvSpPr>
        <p:spPr bwMode="auto">
          <a:xfrm>
            <a:off x="0" y="1219200"/>
            <a:ext cx="762000" cy="1219200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IN"/>
          </a:p>
        </p:txBody>
      </p:sp>
      <p:graphicFrame>
        <p:nvGraphicFramePr>
          <p:cNvPr id="1026" name="Object 2"/>
          <p:cNvGraphicFramePr>
            <a:graphicFrameLocks noChangeAspect="1"/>
          </p:cNvGraphicFramePr>
          <p:nvPr/>
        </p:nvGraphicFramePr>
        <p:xfrm>
          <a:off x="214282" y="0"/>
          <a:ext cx="8763000" cy="6235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hoto Editor Photo" r:id="rId2" imgW="7295238" imgH="5191850" progId="">
                  <p:embed/>
                </p:oleObj>
              </mc:Choice>
              <mc:Fallback>
                <p:oleObj name="Photo Editor Photo" r:id="rId2" imgW="7295238" imgH="5191850" progId="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4282" y="0"/>
                        <a:ext cx="8763000" cy="6235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9" name="Text Box 5"/>
          <p:cNvSpPr txBox="1">
            <a:spLocks noChangeArrowheads="1"/>
          </p:cNvSpPr>
          <p:nvPr/>
        </p:nvSpPr>
        <p:spPr bwMode="auto">
          <a:xfrm>
            <a:off x="2895600" y="6324600"/>
            <a:ext cx="3810000" cy="4730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500">
                <a:solidFill>
                  <a:srgbClr val="0066FF"/>
                </a:solidFill>
                <a:latin typeface="Comic Sans MS" pitchFamily="66" charset="0"/>
                <a:hlinkClick r:id="rId4" action="ppaction://hlinksldjump"/>
              </a:rPr>
              <a:t>Return</a:t>
            </a:r>
            <a:endParaRPr lang="en-US" sz="2500">
              <a:solidFill>
                <a:srgbClr val="0066FF"/>
              </a:solidFill>
              <a:latin typeface="Comic Sans MS" pitchFamily="66" charset="0"/>
            </a:endParaRPr>
          </a:p>
        </p:txBody>
      </p:sp>
    </p:spTree>
  </p:cSld>
  <p:clrMapOvr>
    <a:masterClrMapping/>
  </p:clrMapOvr>
  <p:transition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Title 1"/>
          <p:cNvSpPr>
            <a:spLocks noGrp="1"/>
          </p:cNvSpPr>
          <p:nvPr>
            <p:ph type="title"/>
          </p:nvPr>
        </p:nvSpPr>
        <p:spPr>
          <a:xfrm>
            <a:off x="0" y="1785938"/>
            <a:ext cx="9144000" cy="1143000"/>
          </a:xfrm>
        </p:spPr>
        <p:txBody>
          <a:bodyPr/>
          <a:lstStyle/>
          <a:p>
            <a:pPr eaLnBrk="1" hangingPunct="1"/>
            <a:r>
              <a:rPr lang="en-US" sz="6000">
                <a:latin typeface="Curlz MT" pitchFamily="82" charset="0"/>
                <a:ea typeface="Calibri" pitchFamily="34" charset="0"/>
              </a:rPr>
              <a:t>8051 Peripheral Overview</a:t>
            </a:r>
          </a:p>
        </p:txBody>
      </p:sp>
      <p:sp>
        <p:nvSpPr>
          <p:cNvPr id="70659" name="Content Placeholder 5"/>
          <p:cNvSpPr>
            <a:spLocks noGrp="1"/>
          </p:cNvSpPr>
          <p:nvPr>
            <p:ph idx="1"/>
          </p:nvPr>
        </p:nvSpPr>
        <p:spPr>
          <a:xfrm>
            <a:off x="2857500" y="3214688"/>
            <a:ext cx="3500438" cy="2428875"/>
          </a:xfrm>
        </p:spPr>
        <p:txBody>
          <a:bodyPr/>
          <a:lstStyle/>
          <a:p>
            <a:pPr marL="514350" indent="-514350" eaLnBrk="1" hangingPunct="1">
              <a:buFontTx/>
              <a:buAutoNum type="arabicPeriod"/>
            </a:pPr>
            <a:r>
              <a:rPr lang="en-US" sz="4400">
                <a:latin typeface="Forte" pitchFamily="66" charset="0"/>
                <a:ea typeface="Calibri" pitchFamily="34" charset="0"/>
              </a:rPr>
              <a:t>Timers</a:t>
            </a:r>
          </a:p>
          <a:p>
            <a:pPr marL="514350" indent="-514350" eaLnBrk="1" hangingPunct="1">
              <a:buFontTx/>
              <a:buAutoNum type="arabicPeriod"/>
            </a:pPr>
            <a:r>
              <a:rPr lang="en-US" sz="4400">
                <a:latin typeface="Forte" pitchFamily="66" charset="0"/>
                <a:ea typeface="Calibri" pitchFamily="34" charset="0"/>
              </a:rPr>
              <a:t>Serial Port</a:t>
            </a:r>
          </a:p>
          <a:p>
            <a:pPr marL="514350" indent="-514350" eaLnBrk="1" hangingPunct="1">
              <a:buFontTx/>
              <a:buAutoNum type="arabicPeriod"/>
            </a:pPr>
            <a:r>
              <a:rPr lang="en-US" sz="4400">
                <a:latin typeface="Forte" pitchFamily="66" charset="0"/>
                <a:ea typeface="Calibri" pitchFamily="34" charset="0"/>
              </a:rPr>
              <a:t>Interrupts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8051 Microcontroller</a:t>
            </a:r>
            <a:endParaRPr lang="en-US" dirty="0"/>
          </a:p>
        </p:txBody>
      </p:sp>
      <p:sp>
        <p:nvSpPr>
          <p:cNvPr id="70661" name="Footer Placeholder 3"/>
          <p:cNvSpPr>
            <a:spLocks noGrp="1"/>
          </p:cNvSpPr>
          <p:nvPr>
            <p:ph type="ftr" sz="quarter" idx="4294967295"/>
          </p:nvPr>
        </p:nvSpPr>
        <p:spPr bwMode="auto">
          <a:xfrm>
            <a:off x="2767013" y="6572250"/>
            <a:ext cx="3519487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/>
              <a:t>Suresh.P.Nair , HOD - ECE , RCET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C44F5B9-3432-4776-B796-90689E5C8632}" type="slidenum">
              <a:rPr lang="en-US"/>
              <a:pPr>
                <a:defRPr/>
              </a:pPr>
              <a:t>57</a:t>
            </a:fld>
            <a:endParaRPr lang="en-US"/>
          </a:p>
        </p:txBody>
      </p:sp>
    </p:spTree>
  </p:cSld>
  <p:clrMapOvr>
    <a:masterClrMapping/>
  </p:clrMapOvr>
  <p:transition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Title 1"/>
          <p:cNvSpPr>
            <a:spLocks noGrp="1"/>
          </p:cNvSpPr>
          <p:nvPr>
            <p:ph type="title"/>
          </p:nvPr>
        </p:nvSpPr>
        <p:spPr>
          <a:xfrm>
            <a:off x="0" y="2786063"/>
            <a:ext cx="9144000" cy="1143000"/>
          </a:xfrm>
        </p:spPr>
        <p:txBody>
          <a:bodyPr/>
          <a:lstStyle/>
          <a:p>
            <a:pPr eaLnBrk="1" hangingPunct="1"/>
            <a:r>
              <a:rPr lang="en-US" sz="16600">
                <a:latin typeface="Curlz MT" pitchFamily="82" charset="0"/>
                <a:ea typeface="Calibri" pitchFamily="34" charset="0"/>
              </a:rPr>
              <a:t>8051 TIMERS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8051 Microcontroller</a:t>
            </a:r>
            <a:endParaRPr lang="en-US" dirty="0"/>
          </a:p>
        </p:txBody>
      </p:sp>
      <p:sp>
        <p:nvSpPr>
          <p:cNvPr id="71684" name="Footer Placeholder 3"/>
          <p:cNvSpPr>
            <a:spLocks noGrp="1"/>
          </p:cNvSpPr>
          <p:nvPr>
            <p:ph type="ftr" sz="quarter" idx="4294967295"/>
          </p:nvPr>
        </p:nvSpPr>
        <p:spPr bwMode="auto">
          <a:xfrm>
            <a:off x="2767013" y="6572250"/>
            <a:ext cx="3519487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/>
              <a:t>Suresh.P.Nair , HOD - ECE , RCET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1958D80-7CC2-4849-A81F-55E7F389B00E}" type="slidenum">
              <a:rPr lang="en-US"/>
              <a:pPr>
                <a:defRPr/>
              </a:pPr>
              <a:t>58</a:t>
            </a:fld>
            <a:endParaRPr lang="en-US"/>
          </a:p>
        </p:txBody>
      </p:sp>
    </p:spTree>
  </p:cSld>
  <p:clrMapOvr>
    <a:masterClrMapping/>
  </p:clrMapOvr>
  <p:transition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Title 45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>
                <a:ea typeface="Calibri" pitchFamily="34" charset="0"/>
              </a:rPr>
              <a:t>8051 Timer/Counter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8051 Microcontroller</a:t>
            </a:r>
            <a:endParaRPr lang="en-US" dirty="0"/>
          </a:p>
        </p:txBody>
      </p:sp>
      <p:sp>
        <p:nvSpPr>
          <p:cNvPr id="2058" name="Footer Placeholder 3"/>
          <p:cNvSpPr>
            <a:spLocks noGrp="1"/>
          </p:cNvSpPr>
          <p:nvPr>
            <p:ph type="ftr" sz="quarter" idx="4294967295"/>
          </p:nvPr>
        </p:nvSpPr>
        <p:spPr bwMode="auto">
          <a:xfrm>
            <a:off x="2767013" y="6572250"/>
            <a:ext cx="3519487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/>
              <a:t>Suresh.P.Nair , HOD - ECE , RCET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14BD4AE-0303-4391-B587-E1F70E41A9A0}" type="slidenum">
              <a:rPr lang="en-US"/>
              <a:pPr>
                <a:defRPr/>
              </a:pPr>
              <a:t>59</a:t>
            </a:fld>
            <a:endParaRPr lang="en-US"/>
          </a:p>
        </p:txBody>
      </p:sp>
      <p:sp>
        <p:nvSpPr>
          <p:cNvPr id="6" name="AutoShape 2"/>
          <p:cNvSpPr>
            <a:spLocks noChangeArrowheads="1"/>
          </p:cNvSpPr>
          <p:nvPr/>
        </p:nvSpPr>
        <p:spPr bwMode="auto">
          <a:xfrm>
            <a:off x="762000" y="1295400"/>
            <a:ext cx="914400" cy="762000"/>
          </a:xfrm>
          <a:prstGeom prst="cube">
            <a:avLst>
              <a:gd name="adj" fmla="val 9245"/>
            </a:avLst>
          </a:prstGeom>
          <a:solidFill>
            <a:srgbClr val="00B0F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>
                <a:solidFill>
                  <a:schemeClr val="tx1"/>
                </a:solidFill>
                <a:latin typeface="Arial Black" pitchFamily="34" charset="0"/>
              </a:rPr>
              <a:t>OSC</a:t>
            </a:r>
          </a:p>
        </p:txBody>
      </p:sp>
      <p:sp>
        <p:nvSpPr>
          <p:cNvPr id="7" name="AutoShape 3"/>
          <p:cNvSpPr>
            <a:spLocks noChangeArrowheads="1"/>
          </p:cNvSpPr>
          <p:nvPr/>
        </p:nvSpPr>
        <p:spPr bwMode="auto">
          <a:xfrm>
            <a:off x="2336800" y="1295400"/>
            <a:ext cx="914400" cy="762000"/>
          </a:xfrm>
          <a:prstGeom prst="cube">
            <a:avLst>
              <a:gd name="adj" fmla="val 9245"/>
            </a:avLst>
          </a:prstGeom>
          <a:solidFill>
            <a:srgbClr val="00B0F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>
                <a:solidFill>
                  <a:schemeClr val="tx1"/>
                </a:solidFill>
                <a:latin typeface="Arial Black" pitchFamily="34" charset="0"/>
              </a:rPr>
              <a:t>÷12</a:t>
            </a:r>
          </a:p>
        </p:txBody>
      </p:sp>
      <p:sp>
        <p:nvSpPr>
          <p:cNvPr id="8" name="AutoShape 4"/>
          <p:cNvSpPr>
            <a:spLocks noChangeArrowheads="1"/>
          </p:cNvSpPr>
          <p:nvPr/>
        </p:nvSpPr>
        <p:spPr bwMode="auto">
          <a:xfrm rot="10800000">
            <a:off x="2225675" y="4643438"/>
            <a:ext cx="838200" cy="838200"/>
          </a:xfrm>
          <a:prstGeom prst="moon">
            <a:avLst>
              <a:gd name="adj" fmla="val 86551"/>
            </a:avLst>
          </a:prstGeom>
          <a:solidFill>
            <a:srgbClr val="00B0F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9" name="AutoShape 5"/>
          <p:cNvSpPr>
            <a:spLocks noChangeArrowheads="1"/>
          </p:cNvSpPr>
          <p:nvPr/>
        </p:nvSpPr>
        <p:spPr bwMode="auto">
          <a:xfrm>
            <a:off x="3733800" y="3657600"/>
            <a:ext cx="685800" cy="838200"/>
          </a:xfrm>
          <a:prstGeom prst="flowChartDelay">
            <a:avLst/>
          </a:prstGeom>
          <a:solidFill>
            <a:srgbClr val="00B0F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" name="Group 6"/>
          <p:cNvGrpSpPr>
            <a:grpSpLocks/>
          </p:cNvGrpSpPr>
          <p:nvPr/>
        </p:nvGrpSpPr>
        <p:grpSpPr bwMode="auto">
          <a:xfrm>
            <a:off x="1130300" y="4572000"/>
            <a:ext cx="762000" cy="609600"/>
            <a:chOff x="3456" y="2400"/>
            <a:chExt cx="480" cy="384"/>
          </a:xfrm>
          <a:solidFill>
            <a:srgbClr val="00B0F0"/>
          </a:solidFill>
        </p:grpSpPr>
        <p:sp>
          <p:nvSpPr>
            <p:cNvPr id="11" name="AutoShape 7"/>
            <p:cNvSpPr>
              <a:spLocks noChangeArrowheads="1"/>
            </p:cNvSpPr>
            <p:nvPr/>
          </p:nvSpPr>
          <p:spPr bwMode="auto">
            <a:xfrm rot="16200000">
              <a:off x="3468" y="2388"/>
              <a:ext cx="384" cy="408"/>
            </a:xfrm>
            <a:prstGeom prst="flowChartMerge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2" name="AutoShape 8"/>
            <p:cNvSpPr>
              <a:spLocks noChangeArrowheads="1"/>
            </p:cNvSpPr>
            <p:nvPr/>
          </p:nvSpPr>
          <p:spPr bwMode="auto">
            <a:xfrm>
              <a:off x="3792" y="2520"/>
              <a:ext cx="144" cy="144"/>
            </a:xfrm>
            <a:prstGeom prst="flowChartConnector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13" name="Line 9"/>
          <p:cNvSpPr>
            <a:spLocks noChangeShapeType="1"/>
          </p:cNvSpPr>
          <p:nvPr/>
        </p:nvSpPr>
        <p:spPr bwMode="auto">
          <a:xfrm>
            <a:off x="1638300" y="1714500"/>
            <a:ext cx="685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IN"/>
          </a:p>
        </p:txBody>
      </p:sp>
      <p:sp>
        <p:nvSpPr>
          <p:cNvPr id="14" name="AutoShape 10"/>
          <p:cNvSpPr>
            <a:spLocks noChangeArrowheads="1"/>
          </p:cNvSpPr>
          <p:nvPr/>
        </p:nvSpPr>
        <p:spPr bwMode="auto">
          <a:xfrm>
            <a:off x="5562600" y="2057400"/>
            <a:ext cx="838200" cy="685800"/>
          </a:xfrm>
          <a:prstGeom prst="cube">
            <a:avLst>
              <a:gd name="adj" fmla="val 9245"/>
            </a:avLst>
          </a:prstGeom>
          <a:solidFill>
            <a:srgbClr val="00B0F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b="1">
                <a:solidFill>
                  <a:schemeClr val="tx1"/>
                </a:solidFill>
                <a:latin typeface="Calibri" pitchFamily="34" charset="0"/>
              </a:rPr>
              <a:t>TLx</a:t>
            </a:r>
          </a:p>
          <a:p>
            <a:pPr algn="ctr"/>
            <a:r>
              <a:rPr lang="en-US" b="1">
                <a:solidFill>
                  <a:schemeClr val="tx1"/>
                </a:solidFill>
                <a:latin typeface="Calibri" pitchFamily="34" charset="0"/>
              </a:rPr>
              <a:t>(8 Bit)</a:t>
            </a:r>
          </a:p>
        </p:txBody>
      </p:sp>
      <p:sp>
        <p:nvSpPr>
          <p:cNvPr id="15" name="Line 11"/>
          <p:cNvSpPr>
            <a:spLocks noChangeShapeType="1"/>
          </p:cNvSpPr>
          <p:nvPr/>
        </p:nvSpPr>
        <p:spPr bwMode="auto">
          <a:xfrm>
            <a:off x="3810000" y="2438400"/>
            <a:ext cx="9906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diamond" w="med" len="med"/>
            <a:tailEnd type="diamond" w="med" len="med"/>
          </a:ln>
        </p:spPr>
        <p:txBody>
          <a:bodyPr/>
          <a:lstStyle/>
          <a:p>
            <a:endParaRPr lang="en-IN"/>
          </a:p>
        </p:txBody>
      </p:sp>
      <p:sp>
        <p:nvSpPr>
          <p:cNvPr id="16" name="Line 12"/>
          <p:cNvSpPr>
            <a:spLocks noChangeShapeType="1"/>
          </p:cNvSpPr>
          <p:nvPr/>
        </p:nvSpPr>
        <p:spPr bwMode="auto">
          <a:xfrm>
            <a:off x="3200400" y="171450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IN"/>
          </a:p>
        </p:txBody>
      </p:sp>
      <p:sp>
        <p:nvSpPr>
          <p:cNvPr id="17" name="Line 13"/>
          <p:cNvSpPr>
            <a:spLocks noChangeShapeType="1"/>
          </p:cNvSpPr>
          <p:nvPr/>
        </p:nvSpPr>
        <p:spPr bwMode="auto">
          <a:xfrm>
            <a:off x="1905000" y="4876800"/>
            <a:ext cx="4191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IN"/>
          </a:p>
        </p:txBody>
      </p:sp>
      <p:sp>
        <p:nvSpPr>
          <p:cNvPr id="18" name="Line 14"/>
          <p:cNvSpPr>
            <a:spLocks noChangeShapeType="1"/>
          </p:cNvSpPr>
          <p:nvPr/>
        </p:nvSpPr>
        <p:spPr bwMode="auto">
          <a:xfrm>
            <a:off x="1371600" y="3886200"/>
            <a:ext cx="23622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oval" w="med" len="med"/>
            <a:tailEnd type="triangle" w="med" len="med"/>
          </a:ln>
        </p:spPr>
        <p:txBody>
          <a:bodyPr/>
          <a:lstStyle/>
          <a:p>
            <a:endParaRPr lang="en-IN"/>
          </a:p>
        </p:txBody>
      </p:sp>
      <p:sp>
        <p:nvSpPr>
          <p:cNvPr id="19" name="Line 15"/>
          <p:cNvSpPr>
            <a:spLocks noChangeShapeType="1"/>
          </p:cNvSpPr>
          <p:nvPr/>
        </p:nvSpPr>
        <p:spPr bwMode="auto">
          <a:xfrm>
            <a:off x="3060700" y="5070475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IN"/>
          </a:p>
        </p:txBody>
      </p:sp>
      <p:sp>
        <p:nvSpPr>
          <p:cNvPr id="20" name="Line 16"/>
          <p:cNvSpPr>
            <a:spLocks noChangeShapeType="1"/>
          </p:cNvSpPr>
          <p:nvPr/>
        </p:nvSpPr>
        <p:spPr bwMode="auto">
          <a:xfrm>
            <a:off x="3429000" y="426720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IN"/>
          </a:p>
        </p:txBody>
      </p:sp>
      <p:sp>
        <p:nvSpPr>
          <p:cNvPr id="21" name="Line 17"/>
          <p:cNvSpPr>
            <a:spLocks noChangeShapeType="1"/>
          </p:cNvSpPr>
          <p:nvPr/>
        </p:nvSpPr>
        <p:spPr bwMode="auto">
          <a:xfrm flipV="1">
            <a:off x="1371600" y="3263900"/>
            <a:ext cx="2133600" cy="127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oval" w="med" len="med"/>
            <a:tailEnd/>
          </a:ln>
        </p:spPr>
        <p:txBody>
          <a:bodyPr/>
          <a:lstStyle/>
          <a:p>
            <a:endParaRPr lang="en-IN"/>
          </a:p>
        </p:txBody>
      </p:sp>
      <p:sp>
        <p:nvSpPr>
          <p:cNvPr id="22" name="Line 18"/>
          <p:cNvSpPr>
            <a:spLocks noChangeShapeType="1"/>
          </p:cNvSpPr>
          <p:nvPr/>
        </p:nvSpPr>
        <p:spPr bwMode="auto">
          <a:xfrm>
            <a:off x="3505200" y="1701800"/>
            <a:ext cx="0" cy="5842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IN"/>
          </a:p>
        </p:txBody>
      </p:sp>
      <p:sp>
        <p:nvSpPr>
          <p:cNvPr id="23" name="Line 19"/>
          <p:cNvSpPr>
            <a:spLocks noChangeShapeType="1"/>
          </p:cNvSpPr>
          <p:nvPr/>
        </p:nvSpPr>
        <p:spPr bwMode="auto">
          <a:xfrm flipV="1">
            <a:off x="3505200" y="2590800"/>
            <a:ext cx="0" cy="6858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IN"/>
          </a:p>
        </p:txBody>
      </p:sp>
      <p:sp>
        <p:nvSpPr>
          <p:cNvPr id="24" name="Line 20"/>
          <p:cNvSpPr>
            <a:spLocks noChangeShapeType="1"/>
          </p:cNvSpPr>
          <p:nvPr/>
        </p:nvSpPr>
        <p:spPr bwMode="auto">
          <a:xfrm flipV="1">
            <a:off x="3429000" y="4254500"/>
            <a:ext cx="0" cy="817563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IN"/>
          </a:p>
        </p:txBody>
      </p:sp>
      <p:graphicFrame>
        <p:nvGraphicFramePr>
          <p:cNvPr id="25" name="Object 2"/>
          <p:cNvGraphicFramePr>
            <a:graphicFrameLocks noChangeAspect="1"/>
          </p:cNvGraphicFramePr>
          <p:nvPr/>
        </p:nvGraphicFramePr>
        <p:xfrm>
          <a:off x="3657600" y="2057400"/>
          <a:ext cx="876300" cy="311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571320" imgH="203040" progId="">
                  <p:embed/>
                </p:oleObj>
              </mc:Choice>
              <mc:Fallback>
                <p:oleObj name="Equation" r:id="rId2" imgW="571320" imgH="203040" progId="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57600" y="2057400"/>
                        <a:ext cx="876300" cy="311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3"/>
          <p:cNvGraphicFramePr>
            <a:graphicFrameLocks noChangeAspect="1"/>
          </p:cNvGraphicFramePr>
          <p:nvPr/>
        </p:nvGraphicFramePr>
        <p:xfrm>
          <a:off x="3657600" y="2590800"/>
          <a:ext cx="836613" cy="311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545760" imgH="203040" progId="">
                  <p:embed/>
                </p:oleObj>
              </mc:Choice>
              <mc:Fallback>
                <p:oleObj name="Equation" r:id="rId4" imgW="545760" imgH="203040" progId="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57600" y="2590800"/>
                        <a:ext cx="836613" cy="311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" name="Line 23"/>
          <p:cNvSpPr>
            <a:spLocks noChangeShapeType="1"/>
          </p:cNvSpPr>
          <p:nvPr/>
        </p:nvSpPr>
        <p:spPr bwMode="auto">
          <a:xfrm flipH="1" flipV="1">
            <a:off x="3505200" y="2286000"/>
            <a:ext cx="304800" cy="152400"/>
          </a:xfrm>
          <a:prstGeom prst="line">
            <a:avLst/>
          </a:prstGeom>
          <a:noFill/>
          <a:ln w="12700">
            <a:solidFill>
              <a:srgbClr val="FF3333"/>
            </a:solidFill>
            <a:round/>
            <a:headEnd type="diamond" w="med" len="med"/>
            <a:tailEnd/>
          </a:ln>
        </p:spPr>
        <p:txBody>
          <a:bodyPr/>
          <a:lstStyle/>
          <a:p>
            <a:endParaRPr lang="en-IN"/>
          </a:p>
        </p:txBody>
      </p:sp>
      <p:sp>
        <p:nvSpPr>
          <p:cNvPr id="28" name="Line 24"/>
          <p:cNvSpPr>
            <a:spLocks noChangeShapeType="1"/>
          </p:cNvSpPr>
          <p:nvPr/>
        </p:nvSpPr>
        <p:spPr bwMode="auto">
          <a:xfrm>
            <a:off x="838200" y="487680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oval" w="med" len="med"/>
            <a:tailEnd type="triangle" w="med" len="med"/>
          </a:ln>
        </p:spPr>
        <p:txBody>
          <a:bodyPr/>
          <a:lstStyle/>
          <a:p>
            <a:endParaRPr lang="en-IN"/>
          </a:p>
        </p:txBody>
      </p:sp>
      <p:graphicFrame>
        <p:nvGraphicFramePr>
          <p:cNvPr id="29" name="Object 4"/>
          <p:cNvGraphicFramePr>
            <a:graphicFrameLocks noChangeAspect="1"/>
          </p:cNvGraphicFramePr>
          <p:nvPr/>
        </p:nvGraphicFramePr>
        <p:xfrm>
          <a:off x="161925" y="5816600"/>
          <a:ext cx="1017588" cy="411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596880" imgH="241200" progId="">
                  <p:embed/>
                </p:oleObj>
              </mc:Choice>
              <mc:Fallback>
                <p:oleObj name="Equation" r:id="rId6" imgW="596880" imgH="241200" progId="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925" y="5816600"/>
                        <a:ext cx="1017588" cy="411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Object 5"/>
          <p:cNvGraphicFramePr>
            <a:graphicFrameLocks noChangeAspect="1"/>
          </p:cNvGraphicFramePr>
          <p:nvPr/>
        </p:nvGraphicFramePr>
        <p:xfrm>
          <a:off x="0" y="4665663"/>
          <a:ext cx="781050" cy="404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342720" imgH="177480" progId="">
                  <p:embed/>
                </p:oleObj>
              </mc:Choice>
              <mc:Fallback>
                <p:oleObj name="Equation" r:id="rId8" imgW="342720" imgH="177480" progId="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4665663"/>
                        <a:ext cx="781050" cy="4048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Object 6"/>
          <p:cNvGraphicFramePr>
            <a:graphicFrameLocks noChangeAspect="1"/>
          </p:cNvGraphicFramePr>
          <p:nvPr/>
        </p:nvGraphicFramePr>
        <p:xfrm>
          <a:off x="596900" y="3657600"/>
          <a:ext cx="539750" cy="412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215640" imgH="164880" progId="">
                  <p:embed/>
                </p:oleObj>
              </mc:Choice>
              <mc:Fallback>
                <p:oleObj name="Equation" r:id="rId10" imgW="215640" imgH="164880" progId="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6900" y="3657600"/>
                        <a:ext cx="539750" cy="412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Object 7"/>
          <p:cNvGraphicFramePr>
            <a:graphicFrameLocks noChangeAspect="1"/>
          </p:cNvGraphicFramePr>
          <p:nvPr/>
        </p:nvGraphicFramePr>
        <p:xfrm>
          <a:off x="258763" y="3017838"/>
          <a:ext cx="1006475" cy="476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431640" imgH="203040" progId="">
                  <p:embed/>
                </p:oleObj>
              </mc:Choice>
              <mc:Fallback>
                <p:oleObj name="Equation" r:id="rId12" imgW="431640" imgH="203040" progId="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8763" y="3017838"/>
                        <a:ext cx="1006475" cy="476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" name="Line 29"/>
          <p:cNvSpPr>
            <a:spLocks noChangeShapeType="1"/>
          </p:cNvSpPr>
          <p:nvPr/>
        </p:nvSpPr>
        <p:spPr bwMode="auto">
          <a:xfrm>
            <a:off x="1371600" y="6019800"/>
            <a:ext cx="6731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oval" w="med" len="med"/>
            <a:tailEnd/>
          </a:ln>
        </p:spPr>
        <p:txBody>
          <a:bodyPr/>
          <a:lstStyle/>
          <a:p>
            <a:endParaRPr lang="en-IN"/>
          </a:p>
        </p:txBody>
      </p:sp>
      <p:sp>
        <p:nvSpPr>
          <p:cNvPr id="34" name="Line 30"/>
          <p:cNvSpPr>
            <a:spLocks noChangeShapeType="1"/>
          </p:cNvSpPr>
          <p:nvPr/>
        </p:nvSpPr>
        <p:spPr bwMode="auto">
          <a:xfrm>
            <a:off x="2032000" y="525780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IN"/>
          </a:p>
        </p:txBody>
      </p:sp>
      <p:sp>
        <p:nvSpPr>
          <p:cNvPr id="35" name="Line 31"/>
          <p:cNvSpPr>
            <a:spLocks noChangeShapeType="1"/>
          </p:cNvSpPr>
          <p:nvPr/>
        </p:nvSpPr>
        <p:spPr bwMode="auto">
          <a:xfrm flipV="1">
            <a:off x="2032000" y="5245100"/>
            <a:ext cx="0" cy="762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IN"/>
          </a:p>
        </p:txBody>
      </p:sp>
      <p:sp>
        <p:nvSpPr>
          <p:cNvPr id="36" name="Line 32"/>
          <p:cNvSpPr>
            <a:spLocks noChangeShapeType="1"/>
          </p:cNvSpPr>
          <p:nvPr/>
        </p:nvSpPr>
        <p:spPr bwMode="auto">
          <a:xfrm>
            <a:off x="5257800" y="243840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diamond" w="med" len="med"/>
            <a:tailEnd type="triangle" w="med" len="med"/>
          </a:ln>
        </p:spPr>
        <p:txBody>
          <a:bodyPr/>
          <a:lstStyle/>
          <a:p>
            <a:endParaRPr lang="en-IN"/>
          </a:p>
        </p:txBody>
      </p:sp>
      <p:sp>
        <p:nvSpPr>
          <p:cNvPr id="37" name="Line 33"/>
          <p:cNvSpPr>
            <a:spLocks noChangeShapeType="1"/>
          </p:cNvSpPr>
          <p:nvPr/>
        </p:nvSpPr>
        <p:spPr bwMode="auto">
          <a:xfrm flipH="1" flipV="1">
            <a:off x="4800600" y="2209800"/>
            <a:ext cx="457200" cy="228600"/>
          </a:xfrm>
          <a:prstGeom prst="line">
            <a:avLst/>
          </a:prstGeom>
          <a:noFill/>
          <a:ln w="12700">
            <a:solidFill>
              <a:srgbClr val="FF3333"/>
            </a:solidFill>
            <a:round/>
            <a:headEnd type="diamond" w="med" len="med"/>
            <a:tailEnd/>
          </a:ln>
        </p:spPr>
        <p:txBody>
          <a:bodyPr/>
          <a:lstStyle/>
          <a:p>
            <a:endParaRPr lang="en-IN"/>
          </a:p>
        </p:txBody>
      </p:sp>
      <p:sp>
        <p:nvSpPr>
          <p:cNvPr id="38" name="Line 34"/>
          <p:cNvSpPr>
            <a:spLocks noChangeShapeType="1"/>
          </p:cNvSpPr>
          <p:nvPr/>
        </p:nvSpPr>
        <p:spPr bwMode="auto">
          <a:xfrm flipV="1">
            <a:off x="4953000" y="2324100"/>
            <a:ext cx="38100" cy="1714500"/>
          </a:xfrm>
          <a:prstGeom prst="line">
            <a:avLst/>
          </a:prstGeom>
          <a:noFill/>
          <a:ln w="28575">
            <a:solidFill>
              <a:srgbClr val="FF0000"/>
            </a:solidFill>
            <a:prstDash val="dash"/>
            <a:round/>
            <a:headEnd/>
            <a:tailEnd type="triangle" w="med" len="med"/>
          </a:ln>
        </p:spPr>
        <p:txBody>
          <a:bodyPr/>
          <a:lstStyle/>
          <a:p>
            <a:endParaRPr lang="en-IN"/>
          </a:p>
        </p:txBody>
      </p:sp>
      <p:sp>
        <p:nvSpPr>
          <p:cNvPr id="39" name="Line 35"/>
          <p:cNvSpPr>
            <a:spLocks noChangeShapeType="1"/>
          </p:cNvSpPr>
          <p:nvPr/>
        </p:nvSpPr>
        <p:spPr bwMode="auto">
          <a:xfrm>
            <a:off x="4432300" y="4092575"/>
            <a:ext cx="533400" cy="0"/>
          </a:xfrm>
          <a:prstGeom prst="line">
            <a:avLst/>
          </a:prstGeom>
          <a:noFill/>
          <a:ln w="28575">
            <a:solidFill>
              <a:srgbClr val="FF0000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en-IN"/>
          </a:p>
        </p:txBody>
      </p:sp>
      <p:sp>
        <p:nvSpPr>
          <p:cNvPr id="40" name="AutoShape 36"/>
          <p:cNvSpPr>
            <a:spLocks noChangeArrowheads="1"/>
          </p:cNvSpPr>
          <p:nvPr/>
        </p:nvSpPr>
        <p:spPr bwMode="auto">
          <a:xfrm>
            <a:off x="6324600" y="2057400"/>
            <a:ext cx="838200" cy="685800"/>
          </a:xfrm>
          <a:prstGeom prst="cube">
            <a:avLst>
              <a:gd name="adj" fmla="val 9245"/>
            </a:avLst>
          </a:prstGeom>
          <a:solidFill>
            <a:srgbClr val="00B0F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b="1">
                <a:solidFill>
                  <a:schemeClr val="tx1"/>
                </a:solidFill>
                <a:latin typeface="Calibri" pitchFamily="34" charset="0"/>
              </a:rPr>
              <a:t>THx</a:t>
            </a:r>
          </a:p>
          <a:p>
            <a:pPr algn="ctr"/>
            <a:r>
              <a:rPr lang="en-US" b="1">
                <a:solidFill>
                  <a:schemeClr val="tx1"/>
                </a:solidFill>
                <a:latin typeface="Calibri" pitchFamily="34" charset="0"/>
              </a:rPr>
              <a:t>(8 Bit)</a:t>
            </a:r>
            <a:endParaRPr lang="en-US" sz="2400" b="1">
              <a:solidFill>
                <a:schemeClr val="tx1"/>
              </a:solidFill>
              <a:latin typeface="Calibri" pitchFamily="34" charset="0"/>
            </a:endParaRPr>
          </a:p>
        </p:txBody>
      </p:sp>
      <p:sp>
        <p:nvSpPr>
          <p:cNvPr id="41" name="Line 37"/>
          <p:cNvSpPr>
            <a:spLocks noChangeShapeType="1"/>
          </p:cNvSpPr>
          <p:nvPr/>
        </p:nvSpPr>
        <p:spPr bwMode="auto">
          <a:xfrm>
            <a:off x="7137400" y="240030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IN"/>
          </a:p>
        </p:txBody>
      </p:sp>
      <p:sp>
        <p:nvSpPr>
          <p:cNvPr id="42" name="AutoShape 38"/>
          <p:cNvSpPr>
            <a:spLocks noChangeArrowheads="1"/>
          </p:cNvSpPr>
          <p:nvPr/>
        </p:nvSpPr>
        <p:spPr bwMode="auto">
          <a:xfrm>
            <a:off x="7429500" y="1981200"/>
            <a:ext cx="914400" cy="762000"/>
          </a:xfrm>
          <a:prstGeom prst="cube">
            <a:avLst>
              <a:gd name="adj" fmla="val 9245"/>
            </a:avLst>
          </a:prstGeom>
          <a:solidFill>
            <a:srgbClr val="00B0F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b="1">
                <a:solidFill>
                  <a:schemeClr val="tx1"/>
                </a:solidFill>
                <a:latin typeface="Calibri" pitchFamily="34" charset="0"/>
              </a:rPr>
              <a:t>TFx</a:t>
            </a:r>
          </a:p>
          <a:p>
            <a:pPr algn="ctr"/>
            <a:r>
              <a:rPr lang="en-US" b="1">
                <a:solidFill>
                  <a:schemeClr val="tx1"/>
                </a:solidFill>
                <a:latin typeface="Calibri" pitchFamily="34" charset="0"/>
              </a:rPr>
              <a:t>(1 Bit)</a:t>
            </a:r>
            <a:endParaRPr lang="en-US" sz="2400" b="1">
              <a:solidFill>
                <a:schemeClr val="tx1"/>
              </a:solidFill>
              <a:latin typeface="Calibri" pitchFamily="34" charset="0"/>
            </a:endParaRPr>
          </a:p>
        </p:txBody>
      </p:sp>
      <p:sp>
        <p:nvSpPr>
          <p:cNvPr id="43" name="Text Box 39"/>
          <p:cNvSpPr txBox="1">
            <a:spLocks noChangeArrowheads="1"/>
          </p:cNvSpPr>
          <p:nvPr/>
        </p:nvSpPr>
        <p:spPr bwMode="auto">
          <a:xfrm>
            <a:off x="7239000" y="3505200"/>
            <a:ext cx="190500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>
                <a:solidFill>
                  <a:srgbClr val="92D050"/>
                </a:solidFill>
                <a:latin typeface="Arial Black" pitchFamily="34" charset="0"/>
              </a:rPr>
              <a:t>INTERRUPT</a:t>
            </a:r>
          </a:p>
        </p:txBody>
      </p:sp>
      <p:sp>
        <p:nvSpPr>
          <p:cNvPr id="44" name="Line 40"/>
          <p:cNvSpPr>
            <a:spLocks noChangeShapeType="1"/>
          </p:cNvSpPr>
          <p:nvPr/>
        </p:nvSpPr>
        <p:spPr bwMode="auto">
          <a:xfrm>
            <a:off x="8305800" y="237490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IN"/>
          </a:p>
        </p:txBody>
      </p:sp>
      <p:sp>
        <p:nvSpPr>
          <p:cNvPr id="45" name="Line 41"/>
          <p:cNvSpPr>
            <a:spLocks noChangeShapeType="1"/>
          </p:cNvSpPr>
          <p:nvPr/>
        </p:nvSpPr>
        <p:spPr bwMode="auto">
          <a:xfrm>
            <a:off x="8610600" y="2362200"/>
            <a:ext cx="0" cy="10668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IN"/>
          </a:p>
        </p:txBody>
      </p:sp>
      <p:pic>
        <p:nvPicPr>
          <p:cNvPr id="6152" name="Picture 8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4000500" y="4786313"/>
            <a:ext cx="4953000" cy="781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9" name="Rectangle 48"/>
          <p:cNvSpPr>
            <a:spLocks noChangeArrowheads="1"/>
          </p:cNvSpPr>
          <p:nvPr/>
        </p:nvSpPr>
        <p:spPr bwMode="auto">
          <a:xfrm>
            <a:off x="4684713" y="5256213"/>
            <a:ext cx="571500" cy="285750"/>
          </a:xfrm>
          <a:prstGeom prst="rect">
            <a:avLst/>
          </a:prstGeom>
          <a:solidFill>
            <a:srgbClr val="FF0000">
              <a:alpha val="43137"/>
            </a:srgbClr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0" name="Rectangle 49"/>
          <p:cNvSpPr>
            <a:spLocks noChangeArrowheads="1"/>
          </p:cNvSpPr>
          <p:nvPr/>
        </p:nvSpPr>
        <p:spPr bwMode="auto">
          <a:xfrm>
            <a:off x="7113588" y="5256213"/>
            <a:ext cx="571500" cy="285750"/>
          </a:xfrm>
          <a:prstGeom prst="rect">
            <a:avLst/>
          </a:prstGeom>
          <a:solidFill>
            <a:srgbClr val="FF0000">
              <a:alpha val="43137"/>
            </a:srgbClr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pic>
        <p:nvPicPr>
          <p:cNvPr id="6153" name="Picture 9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4010025" y="5673725"/>
            <a:ext cx="4924425" cy="809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2" name="Rectangle 51"/>
          <p:cNvSpPr>
            <a:spLocks noChangeArrowheads="1"/>
          </p:cNvSpPr>
          <p:nvPr/>
        </p:nvSpPr>
        <p:spPr bwMode="auto">
          <a:xfrm>
            <a:off x="4062413" y="6153150"/>
            <a:ext cx="571500" cy="285750"/>
          </a:xfrm>
          <a:prstGeom prst="rect">
            <a:avLst/>
          </a:prstGeom>
          <a:solidFill>
            <a:srgbClr val="FF0000">
              <a:alpha val="43137"/>
            </a:srgbClr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3" name="Rectangle 52"/>
          <p:cNvSpPr>
            <a:spLocks noChangeArrowheads="1"/>
          </p:cNvSpPr>
          <p:nvPr/>
        </p:nvSpPr>
        <p:spPr bwMode="auto">
          <a:xfrm>
            <a:off x="5265738" y="6153150"/>
            <a:ext cx="571500" cy="285750"/>
          </a:xfrm>
          <a:prstGeom prst="rect">
            <a:avLst/>
          </a:prstGeom>
          <a:solidFill>
            <a:srgbClr val="FF0000">
              <a:alpha val="43137"/>
            </a:srgbClr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4" name="Rectangle 53"/>
          <p:cNvSpPr>
            <a:spLocks noChangeArrowheads="1"/>
          </p:cNvSpPr>
          <p:nvPr/>
        </p:nvSpPr>
        <p:spPr bwMode="auto">
          <a:xfrm>
            <a:off x="4673600" y="6153150"/>
            <a:ext cx="571500" cy="285750"/>
          </a:xfrm>
          <a:prstGeom prst="rect">
            <a:avLst/>
          </a:prstGeom>
          <a:solidFill>
            <a:srgbClr val="FF0000">
              <a:alpha val="43137"/>
            </a:srgbClr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5" name="Rectangle 54"/>
          <p:cNvSpPr>
            <a:spLocks noChangeArrowheads="1"/>
          </p:cNvSpPr>
          <p:nvPr/>
        </p:nvSpPr>
        <p:spPr bwMode="auto">
          <a:xfrm>
            <a:off x="5878513" y="6153150"/>
            <a:ext cx="571500" cy="285750"/>
          </a:xfrm>
          <a:prstGeom prst="rect">
            <a:avLst/>
          </a:prstGeom>
          <a:solidFill>
            <a:srgbClr val="FF0000">
              <a:alpha val="43137"/>
            </a:srgbClr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6" name="Rectangle 55"/>
          <p:cNvSpPr>
            <a:spLocks noChangeArrowheads="1"/>
          </p:cNvSpPr>
          <p:nvPr/>
        </p:nvSpPr>
        <p:spPr bwMode="auto">
          <a:xfrm>
            <a:off x="4071938" y="5256213"/>
            <a:ext cx="571500" cy="285750"/>
          </a:xfrm>
          <a:prstGeom prst="rect">
            <a:avLst/>
          </a:prstGeom>
          <a:solidFill>
            <a:srgbClr val="FF0000">
              <a:alpha val="43137"/>
            </a:srgbClr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7" name="Rectangle 56"/>
          <p:cNvSpPr>
            <a:spLocks noChangeArrowheads="1"/>
          </p:cNvSpPr>
          <p:nvPr/>
        </p:nvSpPr>
        <p:spPr bwMode="auto">
          <a:xfrm>
            <a:off x="6500813" y="5256213"/>
            <a:ext cx="571500" cy="285750"/>
          </a:xfrm>
          <a:prstGeom prst="rect">
            <a:avLst/>
          </a:prstGeom>
          <a:solidFill>
            <a:srgbClr val="FF0000">
              <a:alpha val="43137"/>
            </a:srgbClr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6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50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000"/>
                            </p:stCondLst>
                            <p:childTnLst>
                              <p:par>
                                <p:cTn id="6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500"/>
                            </p:stCondLst>
                            <p:childTnLst>
                              <p:par>
                                <p:cTn id="6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3000"/>
                            </p:stCondLst>
                            <p:childTnLst>
                              <p:par>
                                <p:cTn id="6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3500"/>
                            </p:stCondLst>
                            <p:childTnLst>
                              <p:par>
                                <p:cTn id="7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6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500"/>
                            </p:stCondLst>
                            <p:childTnLst>
                              <p:par>
                                <p:cTn id="82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500"/>
                            </p:stCondLst>
                            <p:childTnLst>
                              <p:par>
                                <p:cTn id="10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000"/>
                            </p:stCondLst>
                            <p:childTnLst>
                              <p:par>
                                <p:cTn id="10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500"/>
                            </p:stCondLst>
                            <p:childTnLst>
                              <p:par>
                                <p:cTn id="119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3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500"/>
                            </p:stCondLst>
                            <p:childTnLst>
                              <p:par>
                                <p:cTn id="133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500"/>
                            </p:stCondLst>
                            <p:childTnLst>
                              <p:par>
                                <p:cTn id="15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1000"/>
                            </p:stCondLst>
                            <p:childTnLst>
                              <p:par>
                                <p:cTn id="15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500"/>
                            </p:stCondLst>
                            <p:childTnLst>
                              <p:par>
                                <p:cTn id="16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1000"/>
                            </p:stCondLst>
                            <p:childTnLst>
                              <p:par>
                                <p:cTn id="16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" fill="hold">
                      <p:stCondLst>
                        <p:cond delay="indefinite"/>
                      </p:stCondLst>
                      <p:childTnLst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7" fill="hold">
                            <p:stCondLst>
                              <p:cond delay="500"/>
                            </p:stCondLst>
                            <p:childTnLst>
                              <p:par>
                                <p:cTn id="17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1" fill="hold">
                            <p:stCondLst>
                              <p:cond delay="1000"/>
                            </p:stCondLst>
                            <p:childTnLst>
                              <p:par>
                                <p:cTn id="18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0" fill="hold">
                            <p:stCondLst>
                              <p:cond delay="500"/>
                            </p:stCondLst>
                            <p:childTnLst>
                              <p:par>
                                <p:cTn id="19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4" fill="hold">
                      <p:stCondLst>
                        <p:cond delay="indefinite"/>
                      </p:stCondLst>
                      <p:childTnLst>
                        <p:par>
                          <p:cTn id="195" fill="hold">
                            <p:stCondLst>
                              <p:cond delay="0"/>
                            </p:stCondLst>
                            <p:childTnLst>
                              <p:par>
                                <p:cTn id="19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9" fill="hold">
                            <p:stCondLst>
                              <p:cond delay="500"/>
                            </p:stCondLst>
                            <p:childTnLst>
                              <p:par>
                                <p:cTn id="20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8" fill="hold">
                            <p:stCondLst>
                              <p:cond delay="500"/>
                            </p:stCondLst>
                            <p:childTnLst>
                              <p:par>
                                <p:cTn id="20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2" fill="hold">
                            <p:stCondLst>
                              <p:cond delay="1000"/>
                            </p:stCondLst>
                            <p:childTnLst>
                              <p:par>
                                <p:cTn id="21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7" grpId="0" animBg="1"/>
      <p:bldP spid="28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/>
      <p:bldP spid="44" grpId="0" animBg="1"/>
      <p:bldP spid="45" grpId="0" animBg="1"/>
      <p:bldP spid="49" grpId="0" animBg="1"/>
      <p:bldP spid="50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4"/>
            <a:ext cx="9144000" cy="928694"/>
          </a:xfrm>
        </p:spPr>
        <p:txBody>
          <a:bodyPr/>
          <a:lstStyle/>
          <a:p>
            <a:r>
              <a:rPr lang="en-US" dirty="0">
                <a:ea typeface="Calibri" pitchFamily="34" charset="0"/>
              </a:rPr>
              <a:t>Embedded Systems Examples</a:t>
            </a:r>
            <a:endParaRPr lang="en-IN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8051 Microcontroller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07703D2-2CD9-4375-ADBC-8FD9485A281C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pic>
        <p:nvPicPr>
          <p:cNvPr id="157698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2976" y="857232"/>
            <a:ext cx="7215238" cy="56033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Title 9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>
                <a:ea typeface="Calibri" pitchFamily="34" charset="0"/>
              </a:rPr>
              <a:t>TMOD Register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8051 Microcontroller</a:t>
            </a:r>
            <a:endParaRPr lang="en-US" dirty="0"/>
          </a:p>
        </p:txBody>
      </p:sp>
      <p:sp>
        <p:nvSpPr>
          <p:cNvPr id="72708" name="Footer Placeholder 5"/>
          <p:cNvSpPr>
            <a:spLocks noGrp="1"/>
          </p:cNvSpPr>
          <p:nvPr>
            <p:ph type="ftr" sz="quarter" idx="4294967295"/>
          </p:nvPr>
        </p:nvSpPr>
        <p:spPr bwMode="auto">
          <a:xfrm>
            <a:off x="2767013" y="6572250"/>
            <a:ext cx="3519487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/>
              <a:t>Suresh.P.Nair , HOD - ECE , RCET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4B1F564-3C63-41B0-8A7C-1BBEDF055384}" type="slidenum">
              <a:rPr lang="en-US"/>
              <a:pPr>
                <a:defRPr/>
              </a:pPr>
              <a:t>60</a:t>
            </a:fld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9075" y="1000125"/>
            <a:ext cx="8705850" cy="166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214313" y="3000375"/>
            <a:ext cx="8715375" cy="314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400" b="1">
                <a:solidFill>
                  <a:srgbClr val="FFFF66"/>
                </a:solidFill>
              </a:rPr>
              <a:t>GATE:</a:t>
            </a:r>
          </a:p>
          <a:p>
            <a:pPr lvl="1"/>
            <a:r>
              <a:rPr lang="en-US" sz="2400" b="1">
                <a:solidFill>
                  <a:srgbClr val="CC99FF"/>
                </a:solidFill>
              </a:rPr>
              <a:t>When set</a:t>
            </a:r>
            <a:r>
              <a:rPr lang="en-US" sz="2400">
                <a:solidFill>
                  <a:srgbClr val="CC99FF"/>
                </a:solidFill>
              </a:rPr>
              <a:t>,</a:t>
            </a:r>
            <a:r>
              <a:rPr lang="en-US" sz="2400">
                <a:solidFill>
                  <a:srgbClr val="92D050"/>
                </a:solidFill>
              </a:rPr>
              <a:t> timer/counter x is enabled, </a:t>
            </a:r>
            <a:r>
              <a:rPr lang="en-US" sz="2400" b="1">
                <a:solidFill>
                  <a:srgbClr val="CC99FF"/>
                </a:solidFill>
              </a:rPr>
              <a:t>if</a:t>
            </a:r>
            <a:r>
              <a:rPr lang="en-US" sz="2400">
                <a:solidFill>
                  <a:srgbClr val="92D050"/>
                </a:solidFill>
              </a:rPr>
              <a:t> INTx pin is high and TRx is set. </a:t>
            </a:r>
          </a:p>
          <a:p>
            <a:pPr lvl="1">
              <a:spcAft>
                <a:spcPts val="3600"/>
              </a:spcAft>
            </a:pPr>
            <a:r>
              <a:rPr lang="en-US" sz="2400" b="1">
                <a:solidFill>
                  <a:srgbClr val="CC99FF"/>
                </a:solidFill>
              </a:rPr>
              <a:t>When cleared</a:t>
            </a:r>
            <a:r>
              <a:rPr lang="en-US" sz="2400">
                <a:solidFill>
                  <a:srgbClr val="CC99FF"/>
                </a:solidFill>
              </a:rPr>
              <a:t>,</a:t>
            </a:r>
            <a:r>
              <a:rPr lang="en-US" sz="2400">
                <a:solidFill>
                  <a:srgbClr val="92D050"/>
                </a:solidFill>
              </a:rPr>
              <a:t> timer/counter x is enabled, </a:t>
            </a:r>
            <a:r>
              <a:rPr lang="en-US" sz="2400" b="1">
                <a:solidFill>
                  <a:srgbClr val="CC99FF"/>
                </a:solidFill>
              </a:rPr>
              <a:t>if</a:t>
            </a:r>
            <a:r>
              <a:rPr lang="en-US" sz="2400">
                <a:solidFill>
                  <a:srgbClr val="92D050"/>
                </a:solidFill>
              </a:rPr>
              <a:t> TRx bit set.</a:t>
            </a:r>
          </a:p>
          <a:p>
            <a:r>
              <a:rPr lang="en-US" sz="2400" b="1">
                <a:solidFill>
                  <a:srgbClr val="FFFF66"/>
                </a:solidFill>
              </a:rPr>
              <a:t>C/T*:</a:t>
            </a:r>
          </a:p>
          <a:p>
            <a:pPr lvl="1"/>
            <a:r>
              <a:rPr lang="en-US" sz="2400" b="1">
                <a:solidFill>
                  <a:srgbClr val="CC99FF"/>
                </a:solidFill>
              </a:rPr>
              <a:t>When set</a:t>
            </a:r>
            <a:r>
              <a:rPr lang="en-US" sz="2400">
                <a:solidFill>
                  <a:srgbClr val="CC99FF"/>
                </a:solidFill>
              </a:rPr>
              <a:t>,</a:t>
            </a:r>
            <a:r>
              <a:rPr lang="en-US" sz="2400">
                <a:solidFill>
                  <a:srgbClr val="92D050"/>
                </a:solidFill>
              </a:rPr>
              <a:t> counter operation (input from Tx input pin).</a:t>
            </a:r>
          </a:p>
          <a:p>
            <a:pPr lvl="1"/>
            <a:r>
              <a:rPr lang="en-US" sz="2400" b="1">
                <a:solidFill>
                  <a:srgbClr val="CC99FF"/>
                </a:solidFill>
              </a:rPr>
              <a:t>When cleared</a:t>
            </a:r>
            <a:r>
              <a:rPr lang="en-US" sz="2400">
                <a:solidFill>
                  <a:srgbClr val="CC99FF"/>
                </a:solidFill>
              </a:rPr>
              <a:t>,</a:t>
            </a:r>
            <a:r>
              <a:rPr lang="en-US" sz="2400">
                <a:solidFill>
                  <a:srgbClr val="92D050"/>
                </a:solidFill>
              </a:rPr>
              <a:t> timer operation (input from internal clock). </a:t>
            </a: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285750" y="1428750"/>
            <a:ext cx="1071563" cy="500063"/>
          </a:xfrm>
          <a:prstGeom prst="rect">
            <a:avLst/>
          </a:prstGeom>
          <a:solidFill>
            <a:srgbClr val="FF0000">
              <a:alpha val="54901"/>
            </a:srgbClr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4572000" y="1428750"/>
            <a:ext cx="1071563" cy="500063"/>
          </a:xfrm>
          <a:prstGeom prst="rect">
            <a:avLst/>
          </a:prstGeom>
          <a:solidFill>
            <a:srgbClr val="FF0000">
              <a:alpha val="54901"/>
            </a:srgbClr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1357313" y="1428750"/>
            <a:ext cx="1071562" cy="500063"/>
          </a:xfrm>
          <a:prstGeom prst="rect">
            <a:avLst/>
          </a:prstGeom>
          <a:solidFill>
            <a:srgbClr val="FF0000">
              <a:alpha val="54901"/>
            </a:srgbClr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5643563" y="1428750"/>
            <a:ext cx="1071562" cy="500063"/>
          </a:xfrm>
          <a:prstGeom prst="rect">
            <a:avLst/>
          </a:prstGeom>
          <a:solidFill>
            <a:srgbClr val="FF0000">
              <a:alpha val="54901"/>
            </a:srgbClr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2428875" y="1428750"/>
            <a:ext cx="1071563" cy="500063"/>
          </a:xfrm>
          <a:prstGeom prst="rect">
            <a:avLst/>
          </a:prstGeom>
          <a:solidFill>
            <a:srgbClr val="FF0000">
              <a:alpha val="54901"/>
            </a:srgbClr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3500438" y="1428750"/>
            <a:ext cx="1071562" cy="500063"/>
          </a:xfrm>
          <a:prstGeom prst="rect">
            <a:avLst/>
          </a:prstGeom>
          <a:solidFill>
            <a:srgbClr val="FF0000">
              <a:alpha val="54901"/>
            </a:srgbClr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6715125" y="1428750"/>
            <a:ext cx="1071563" cy="500063"/>
          </a:xfrm>
          <a:prstGeom prst="rect">
            <a:avLst/>
          </a:prstGeom>
          <a:solidFill>
            <a:srgbClr val="FF0000">
              <a:alpha val="54901"/>
            </a:srgbClr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7786688" y="1428750"/>
            <a:ext cx="1071562" cy="500063"/>
          </a:xfrm>
          <a:prstGeom prst="rect">
            <a:avLst/>
          </a:prstGeom>
          <a:solidFill>
            <a:srgbClr val="FF0000">
              <a:alpha val="54901"/>
            </a:srgbClr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53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53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53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9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53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84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8" grpId="0" animBg="1"/>
      <p:bldP spid="19" grpId="0" animBg="1"/>
      <p:bldP spid="20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Title 9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>
                <a:ea typeface="Calibri" pitchFamily="34" charset="0"/>
              </a:rPr>
              <a:t>TMOD Register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8051 Microcontroller</a:t>
            </a:r>
            <a:endParaRPr lang="en-US" dirty="0"/>
          </a:p>
        </p:txBody>
      </p:sp>
      <p:sp>
        <p:nvSpPr>
          <p:cNvPr id="73732" name="Footer Placeholder 5"/>
          <p:cNvSpPr>
            <a:spLocks noGrp="1"/>
          </p:cNvSpPr>
          <p:nvPr>
            <p:ph type="ftr" sz="quarter" idx="4294967295"/>
          </p:nvPr>
        </p:nvSpPr>
        <p:spPr bwMode="auto">
          <a:xfrm>
            <a:off x="2767013" y="6572250"/>
            <a:ext cx="3519487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/>
              <a:t>Suresh.P.Nair , HOD - ECE , RCET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AEC5486-01C1-4A09-99DD-DB84A15D4DB5}" type="slidenum">
              <a:rPr lang="en-US"/>
              <a:pPr>
                <a:defRPr/>
              </a:pPr>
              <a:t>61</a:t>
            </a:fld>
            <a:endParaRPr lang="en-US"/>
          </a:p>
        </p:txBody>
      </p:sp>
      <p:pic>
        <p:nvPicPr>
          <p:cNvPr id="737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9075" y="1000125"/>
            <a:ext cx="8705850" cy="166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3735" name="Rectangle 16"/>
          <p:cNvSpPr>
            <a:spLocks noChangeArrowheads="1"/>
          </p:cNvSpPr>
          <p:nvPr/>
        </p:nvSpPr>
        <p:spPr bwMode="auto">
          <a:xfrm>
            <a:off x="2428875" y="1428750"/>
            <a:ext cx="1071563" cy="500063"/>
          </a:xfrm>
          <a:prstGeom prst="rect">
            <a:avLst/>
          </a:prstGeom>
          <a:solidFill>
            <a:srgbClr val="FF0000">
              <a:alpha val="54901"/>
            </a:srgbClr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73736" name="Rectangle 17"/>
          <p:cNvSpPr>
            <a:spLocks noChangeArrowheads="1"/>
          </p:cNvSpPr>
          <p:nvPr/>
        </p:nvSpPr>
        <p:spPr bwMode="auto">
          <a:xfrm>
            <a:off x="3500438" y="1428750"/>
            <a:ext cx="1071562" cy="500063"/>
          </a:xfrm>
          <a:prstGeom prst="rect">
            <a:avLst/>
          </a:prstGeom>
          <a:solidFill>
            <a:srgbClr val="FF0000">
              <a:alpha val="54901"/>
            </a:srgbClr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73737" name="Rectangle 18"/>
          <p:cNvSpPr>
            <a:spLocks noChangeArrowheads="1"/>
          </p:cNvSpPr>
          <p:nvPr/>
        </p:nvSpPr>
        <p:spPr bwMode="auto">
          <a:xfrm>
            <a:off x="6715125" y="1428750"/>
            <a:ext cx="1071563" cy="500063"/>
          </a:xfrm>
          <a:prstGeom prst="rect">
            <a:avLst/>
          </a:prstGeom>
          <a:solidFill>
            <a:srgbClr val="FF0000">
              <a:alpha val="54901"/>
            </a:srgbClr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73738" name="Rectangle 19"/>
          <p:cNvSpPr>
            <a:spLocks noChangeArrowheads="1"/>
          </p:cNvSpPr>
          <p:nvPr/>
        </p:nvSpPr>
        <p:spPr bwMode="auto">
          <a:xfrm>
            <a:off x="7786688" y="1428750"/>
            <a:ext cx="1071562" cy="500063"/>
          </a:xfrm>
          <a:prstGeom prst="rect">
            <a:avLst/>
          </a:prstGeom>
          <a:solidFill>
            <a:srgbClr val="FF0000">
              <a:alpha val="54901"/>
            </a:srgbClr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2000250" y="2714625"/>
            <a:ext cx="4840288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>
                <a:solidFill>
                  <a:srgbClr val="CC99FF"/>
                </a:solidFill>
              </a:rPr>
              <a:t>The TMOD byte is not bit addressable.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3675" y="3214688"/>
            <a:ext cx="8759825" cy="300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Title 6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>
                <a:ea typeface="Calibri" pitchFamily="34" charset="0"/>
              </a:rPr>
              <a:t>TCON Register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8051 Microcontroller</a:t>
            </a:r>
            <a:endParaRPr lang="en-US" dirty="0"/>
          </a:p>
        </p:txBody>
      </p:sp>
      <p:sp>
        <p:nvSpPr>
          <p:cNvPr id="74756" name="Footer Placeholder 3"/>
          <p:cNvSpPr>
            <a:spLocks noGrp="1"/>
          </p:cNvSpPr>
          <p:nvPr>
            <p:ph type="ftr" sz="quarter" idx="4294967295"/>
          </p:nvPr>
        </p:nvSpPr>
        <p:spPr bwMode="auto">
          <a:xfrm>
            <a:off x="2767013" y="6572250"/>
            <a:ext cx="3519487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/>
              <a:t>Suresh.P.Nair , HOD - ECE , RCET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DF5F666-81F4-471D-9E8A-79E4B360441F}" type="slidenum">
              <a:rPr lang="en-US"/>
              <a:pPr>
                <a:defRPr/>
              </a:pPr>
              <a:t>62</a:t>
            </a:fld>
            <a:endParaRPr lang="en-US"/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1450" y="1328738"/>
            <a:ext cx="8801100" cy="1457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3363" y="3071813"/>
            <a:ext cx="8677275" cy="3076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1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Title 7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>
                <a:ea typeface="Calibri" pitchFamily="34" charset="0"/>
              </a:rPr>
              <a:t>8051 Timer Modes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8051 Microcontroller</a:t>
            </a:r>
            <a:endParaRPr lang="en-US" dirty="0"/>
          </a:p>
        </p:txBody>
      </p:sp>
      <p:sp>
        <p:nvSpPr>
          <p:cNvPr id="75780" name="Footer Placeholder 5"/>
          <p:cNvSpPr>
            <a:spLocks noGrp="1"/>
          </p:cNvSpPr>
          <p:nvPr>
            <p:ph type="ftr" sz="quarter" idx="4294967295"/>
          </p:nvPr>
        </p:nvSpPr>
        <p:spPr bwMode="auto">
          <a:xfrm>
            <a:off x="2767013" y="6572250"/>
            <a:ext cx="3519487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/>
              <a:t>Suresh.P.Nair , HOD - ECE , RCET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4E04C95-8B90-4C95-BBAF-C01DD792308B}" type="slidenum">
              <a:rPr lang="en-US"/>
              <a:pPr>
                <a:defRPr/>
              </a:pPr>
              <a:t>63</a:t>
            </a:fld>
            <a:endParaRPr lang="en-US"/>
          </a:p>
        </p:txBody>
      </p:sp>
      <p:sp>
        <p:nvSpPr>
          <p:cNvPr id="9" name="AutoShape 53"/>
          <p:cNvSpPr>
            <a:spLocks noChangeArrowheads="1"/>
          </p:cNvSpPr>
          <p:nvPr/>
        </p:nvSpPr>
        <p:spPr bwMode="auto">
          <a:xfrm>
            <a:off x="623888" y="1706563"/>
            <a:ext cx="2590800" cy="1038225"/>
          </a:xfrm>
          <a:prstGeom prst="bevel">
            <a:avLst>
              <a:gd name="adj" fmla="val 125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3600">
                <a:solidFill>
                  <a:schemeClr val="tx1"/>
                </a:solidFill>
                <a:latin typeface="Arial Black" pitchFamily="34" charset="0"/>
              </a:rPr>
              <a:t>Timer 0</a:t>
            </a:r>
          </a:p>
        </p:txBody>
      </p:sp>
      <p:grpSp>
        <p:nvGrpSpPr>
          <p:cNvPr id="2" name="Group 118"/>
          <p:cNvGrpSpPr>
            <a:grpSpLocks/>
          </p:cNvGrpSpPr>
          <p:nvPr/>
        </p:nvGrpSpPr>
        <p:grpSpPr bwMode="auto">
          <a:xfrm>
            <a:off x="871538" y="2786063"/>
            <a:ext cx="2057400" cy="3581400"/>
            <a:chOff x="480" y="1968"/>
            <a:chExt cx="1296" cy="2256"/>
          </a:xfrm>
        </p:grpSpPr>
        <p:sp>
          <p:nvSpPr>
            <p:cNvPr id="75798" name="AutoShape 85"/>
            <p:cNvSpPr>
              <a:spLocks noChangeArrowheads="1"/>
            </p:cNvSpPr>
            <p:nvPr/>
          </p:nvSpPr>
          <p:spPr bwMode="auto">
            <a:xfrm>
              <a:off x="480" y="1968"/>
              <a:ext cx="1296" cy="2256"/>
            </a:xfrm>
            <a:prstGeom prst="bevel">
              <a:avLst>
                <a:gd name="adj" fmla="val 125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799" name="Rectangle 88"/>
            <p:cNvSpPr>
              <a:spLocks noChangeArrowheads="1"/>
            </p:cNvSpPr>
            <p:nvPr/>
          </p:nvSpPr>
          <p:spPr bwMode="auto">
            <a:xfrm>
              <a:off x="672" y="3564"/>
              <a:ext cx="912" cy="4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spcBef>
                  <a:spcPct val="20000"/>
                </a:spcBef>
                <a:buClr>
                  <a:schemeClr val="hlink"/>
                </a:buClr>
                <a:buFont typeface="Wingdings" pitchFamily="2" charset="2"/>
                <a:buNone/>
              </a:pPr>
              <a:r>
                <a:rPr lang="en-US" sz="2800" b="1">
                  <a:solidFill>
                    <a:srgbClr val="C00000"/>
                  </a:solidFill>
                </a:rPr>
                <a:t>Mode 3</a:t>
              </a:r>
            </a:p>
          </p:txBody>
        </p:sp>
        <p:sp>
          <p:nvSpPr>
            <p:cNvPr id="75800" name="Rectangle 89"/>
            <p:cNvSpPr>
              <a:spLocks noChangeArrowheads="1"/>
            </p:cNvSpPr>
            <p:nvPr/>
          </p:nvSpPr>
          <p:spPr bwMode="auto">
            <a:xfrm>
              <a:off x="672" y="3096"/>
              <a:ext cx="912" cy="4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spcBef>
                  <a:spcPct val="20000"/>
                </a:spcBef>
                <a:buClr>
                  <a:schemeClr val="hlink"/>
                </a:buClr>
                <a:buFont typeface="Wingdings" pitchFamily="2" charset="2"/>
                <a:buNone/>
              </a:pPr>
              <a:r>
                <a:rPr lang="en-US" sz="2800" b="1">
                  <a:solidFill>
                    <a:srgbClr val="C00000"/>
                  </a:solidFill>
                </a:rPr>
                <a:t>Mode 2</a:t>
              </a:r>
            </a:p>
          </p:txBody>
        </p:sp>
        <p:sp>
          <p:nvSpPr>
            <p:cNvPr id="75801" name="Rectangle 90"/>
            <p:cNvSpPr>
              <a:spLocks noChangeArrowheads="1"/>
            </p:cNvSpPr>
            <p:nvPr/>
          </p:nvSpPr>
          <p:spPr bwMode="auto">
            <a:xfrm>
              <a:off x="672" y="2628"/>
              <a:ext cx="912" cy="4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spcBef>
                  <a:spcPct val="20000"/>
                </a:spcBef>
                <a:buClr>
                  <a:schemeClr val="hlink"/>
                </a:buClr>
                <a:buFont typeface="Wingdings" pitchFamily="2" charset="2"/>
                <a:buNone/>
              </a:pPr>
              <a:r>
                <a:rPr lang="en-US" sz="2800" b="1">
                  <a:solidFill>
                    <a:srgbClr val="C00000"/>
                  </a:solidFill>
                </a:rPr>
                <a:t>Mode 1</a:t>
              </a:r>
            </a:p>
          </p:txBody>
        </p:sp>
        <p:sp>
          <p:nvSpPr>
            <p:cNvPr id="75802" name="Rectangle 91"/>
            <p:cNvSpPr>
              <a:spLocks noChangeArrowheads="1"/>
            </p:cNvSpPr>
            <p:nvPr/>
          </p:nvSpPr>
          <p:spPr bwMode="auto">
            <a:xfrm>
              <a:off x="672" y="2160"/>
              <a:ext cx="912" cy="4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buClr>
                  <a:schemeClr val="hlink"/>
                </a:buClr>
                <a:buFont typeface="Wingdings" pitchFamily="2" charset="2"/>
                <a:buNone/>
              </a:pPr>
              <a:r>
                <a:rPr lang="en-US" sz="2800" b="1">
                  <a:solidFill>
                    <a:srgbClr val="C00000"/>
                  </a:solidFill>
                </a:rPr>
                <a:t>Mode 0</a:t>
              </a:r>
            </a:p>
          </p:txBody>
        </p:sp>
        <p:sp>
          <p:nvSpPr>
            <p:cNvPr id="75803" name="Line 92"/>
            <p:cNvSpPr>
              <a:spLocks noChangeShapeType="1"/>
            </p:cNvSpPr>
            <p:nvPr/>
          </p:nvSpPr>
          <p:spPr bwMode="auto">
            <a:xfrm>
              <a:off x="672" y="2160"/>
              <a:ext cx="91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75804" name="Line 93"/>
            <p:cNvSpPr>
              <a:spLocks noChangeShapeType="1"/>
            </p:cNvSpPr>
            <p:nvPr/>
          </p:nvSpPr>
          <p:spPr bwMode="auto">
            <a:xfrm>
              <a:off x="672" y="2628"/>
              <a:ext cx="91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75805" name="Line 94"/>
            <p:cNvSpPr>
              <a:spLocks noChangeShapeType="1"/>
            </p:cNvSpPr>
            <p:nvPr/>
          </p:nvSpPr>
          <p:spPr bwMode="auto">
            <a:xfrm>
              <a:off x="672" y="3096"/>
              <a:ext cx="91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75806" name="Line 95"/>
            <p:cNvSpPr>
              <a:spLocks noChangeShapeType="1"/>
            </p:cNvSpPr>
            <p:nvPr/>
          </p:nvSpPr>
          <p:spPr bwMode="auto">
            <a:xfrm>
              <a:off x="672" y="3564"/>
              <a:ext cx="91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75807" name="Line 96"/>
            <p:cNvSpPr>
              <a:spLocks noChangeShapeType="1"/>
            </p:cNvSpPr>
            <p:nvPr/>
          </p:nvSpPr>
          <p:spPr bwMode="auto">
            <a:xfrm>
              <a:off x="672" y="4032"/>
              <a:ext cx="91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75808" name="Line 97"/>
            <p:cNvSpPr>
              <a:spLocks noChangeShapeType="1"/>
            </p:cNvSpPr>
            <p:nvPr/>
          </p:nvSpPr>
          <p:spPr bwMode="auto">
            <a:xfrm>
              <a:off x="672" y="2160"/>
              <a:ext cx="0" cy="1872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75809" name="Line 98"/>
            <p:cNvSpPr>
              <a:spLocks noChangeShapeType="1"/>
            </p:cNvSpPr>
            <p:nvPr/>
          </p:nvSpPr>
          <p:spPr bwMode="auto">
            <a:xfrm>
              <a:off x="1584" y="2160"/>
              <a:ext cx="0" cy="1872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3" name="Group 119"/>
          <p:cNvGrpSpPr>
            <a:grpSpLocks/>
          </p:cNvGrpSpPr>
          <p:nvPr/>
        </p:nvGrpSpPr>
        <p:grpSpPr bwMode="auto">
          <a:xfrm>
            <a:off x="6357938" y="2795588"/>
            <a:ext cx="1981200" cy="2743200"/>
            <a:chOff x="4032" y="1968"/>
            <a:chExt cx="1248" cy="1728"/>
          </a:xfrm>
        </p:grpSpPr>
        <p:sp>
          <p:nvSpPr>
            <p:cNvPr id="75788" name="AutoShape 100"/>
            <p:cNvSpPr>
              <a:spLocks noChangeArrowheads="1"/>
            </p:cNvSpPr>
            <p:nvPr/>
          </p:nvSpPr>
          <p:spPr bwMode="auto">
            <a:xfrm>
              <a:off x="4032" y="1968"/>
              <a:ext cx="1248" cy="1728"/>
            </a:xfrm>
            <a:prstGeom prst="bevel">
              <a:avLst>
                <a:gd name="adj" fmla="val 125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789" name="Rectangle 102"/>
            <p:cNvSpPr>
              <a:spLocks noChangeArrowheads="1"/>
            </p:cNvSpPr>
            <p:nvPr/>
          </p:nvSpPr>
          <p:spPr bwMode="auto">
            <a:xfrm>
              <a:off x="4184" y="3056"/>
              <a:ext cx="912" cy="4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spcBef>
                  <a:spcPct val="20000"/>
                </a:spcBef>
                <a:buClr>
                  <a:schemeClr val="hlink"/>
                </a:buClr>
                <a:buFont typeface="Wingdings" pitchFamily="2" charset="2"/>
                <a:buNone/>
              </a:pPr>
              <a:r>
                <a:rPr lang="en-US" sz="2800" b="1">
                  <a:solidFill>
                    <a:srgbClr val="C00000"/>
                  </a:solidFill>
                </a:rPr>
                <a:t>Mode 2</a:t>
              </a:r>
            </a:p>
          </p:txBody>
        </p:sp>
        <p:sp>
          <p:nvSpPr>
            <p:cNvPr id="75790" name="Rectangle 103"/>
            <p:cNvSpPr>
              <a:spLocks noChangeArrowheads="1"/>
            </p:cNvSpPr>
            <p:nvPr/>
          </p:nvSpPr>
          <p:spPr bwMode="auto">
            <a:xfrm>
              <a:off x="4184" y="2592"/>
              <a:ext cx="912" cy="4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spcBef>
                  <a:spcPct val="20000"/>
                </a:spcBef>
                <a:buClr>
                  <a:schemeClr val="hlink"/>
                </a:buClr>
                <a:buFont typeface="Wingdings" pitchFamily="2" charset="2"/>
                <a:buNone/>
              </a:pPr>
              <a:r>
                <a:rPr lang="en-US" sz="2800" b="1">
                  <a:solidFill>
                    <a:srgbClr val="C00000"/>
                  </a:solidFill>
                </a:rPr>
                <a:t>Mode 1</a:t>
              </a:r>
            </a:p>
          </p:txBody>
        </p:sp>
        <p:sp>
          <p:nvSpPr>
            <p:cNvPr id="75791" name="Rectangle 104"/>
            <p:cNvSpPr>
              <a:spLocks noChangeArrowheads="1"/>
            </p:cNvSpPr>
            <p:nvPr/>
          </p:nvSpPr>
          <p:spPr bwMode="auto">
            <a:xfrm>
              <a:off x="4184" y="2128"/>
              <a:ext cx="912" cy="4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spcBef>
                  <a:spcPct val="20000"/>
                </a:spcBef>
                <a:buClr>
                  <a:schemeClr val="hlink"/>
                </a:buClr>
                <a:buFont typeface="Wingdings" pitchFamily="2" charset="2"/>
                <a:buNone/>
              </a:pPr>
              <a:r>
                <a:rPr lang="en-US" sz="2800" b="1">
                  <a:solidFill>
                    <a:srgbClr val="C00000"/>
                  </a:solidFill>
                </a:rPr>
                <a:t>Mode 0</a:t>
              </a:r>
            </a:p>
          </p:txBody>
        </p:sp>
        <p:sp>
          <p:nvSpPr>
            <p:cNvPr id="75792" name="Line 105"/>
            <p:cNvSpPr>
              <a:spLocks noChangeShapeType="1"/>
            </p:cNvSpPr>
            <p:nvPr/>
          </p:nvSpPr>
          <p:spPr bwMode="auto">
            <a:xfrm>
              <a:off x="4184" y="2128"/>
              <a:ext cx="91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75793" name="Line 106"/>
            <p:cNvSpPr>
              <a:spLocks noChangeShapeType="1"/>
            </p:cNvSpPr>
            <p:nvPr/>
          </p:nvSpPr>
          <p:spPr bwMode="auto">
            <a:xfrm>
              <a:off x="4184" y="2592"/>
              <a:ext cx="91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75794" name="Line 107"/>
            <p:cNvSpPr>
              <a:spLocks noChangeShapeType="1"/>
            </p:cNvSpPr>
            <p:nvPr/>
          </p:nvSpPr>
          <p:spPr bwMode="auto">
            <a:xfrm>
              <a:off x="4184" y="3056"/>
              <a:ext cx="91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75795" name="Line 108"/>
            <p:cNvSpPr>
              <a:spLocks noChangeShapeType="1"/>
            </p:cNvSpPr>
            <p:nvPr/>
          </p:nvSpPr>
          <p:spPr bwMode="auto">
            <a:xfrm>
              <a:off x="4184" y="3520"/>
              <a:ext cx="91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75796" name="Line 109"/>
            <p:cNvSpPr>
              <a:spLocks noChangeShapeType="1"/>
            </p:cNvSpPr>
            <p:nvPr/>
          </p:nvSpPr>
          <p:spPr bwMode="auto">
            <a:xfrm>
              <a:off x="4184" y="2128"/>
              <a:ext cx="0" cy="1392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75797" name="Line 110"/>
            <p:cNvSpPr>
              <a:spLocks noChangeShapeType="1"/>
            </p:cNvSpPr>
            <p:nvPr/>
          </p:nvSpPr>
          <p:spPr bwMode="auto">
            <a:xfrm>
              <a:off x="5096" y="2128"/>
              <a:ext cx="0" cy="1392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34" name="AutoShape 111"/>
          <p:cNvSpPr>
            <a:spLocks noChangeArrowheads="1"/>
          </p:cNvSpPr>
          <p:nvPr/>
        </p:nvSpPr>
        <p:spPr bwMode="auto">
          <a:xfrm>
            <a:off x="6019800" y="1717675"/>
            <a:ext cx="2590800" cy="1038225"/>
          </a:xfrm>
          <a:prstGeom prst="bevel">
            <a:avLst>
              <a:gd name="adj" fmla="val 125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3600">
                <a:solidFill>
                  <a:schemeClr val="tx1"/>
                </a:solidFill>
                <a:latin typeface="Arial Black" pitchFamily="34" charset="0"/>
              </a:rPr>
              <a:t>Timer 1</a:t>
            </a:r>
          </a:p>
        </p:txBody>
      </p:sp>
      <p:sp>
        <p:nvSpPr>
          <p:cNvPr id="35" name="AutoShape 115"/>
          <p:cNvSpPr>
            <a:spLocks noChangeArrowheads="1"/>
          </p:cNvSpPr>
          <p:nvPr/>
        </p:nvSpPr>
        <p:spPr bwMode="auto">
          <a:xfrm>
            <a:off x="3200400" y="838200"/>
            <a:ext cx="2819400" cy="1905000"/>
          </a:xfrm>
          <a:custGeom>
            <a:avLst/>
            <a:gdLst>
              <a:gd name="T0" fmla="*/ 2147483647 w 21600"/>
              <a:gd name="T1" fmla="*/ 0 h 21600"/>
              <a:gd name="T2" fmla="*/ 0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1316 w 21600"/>
              <a:gd name="T13" fmla="*/ 13312 h 21600"/>
              <a:gd name="T14" fmla="*/ 20284 w 21600"/>
              <a:gd name="T15" fmla="*/ 18373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0800" y="0"/>
                </a:moveTo>
                <a:lnTo>
                  <a:pt x="6875" y="4393"/>
                </a:lnTo>
                <a:lnTo>
                  <a:pt x="9075" y="4393"/>
                </a:lnTo>
                <a:lnTo>
                  <a:pt x="9075" y="13312"/>
                </a:lnTo>
                <a:lnTo>
                  <a:pt x="2995" y="13312"/>
                </a:lnTo>
                <a:lnTo>
                  <a:pt x="2995" y="10085"/>
                </a:lnTo>
                <a:lnTo>
                  <a:pt x="0" y="15842"/>
                </a:lnTo>
                <a:lnTo>
                  <a:pt x="2995" y="21600"/>
                </a:lnTo>
                <a:lnTo>
                  <a:pt x="2995" y="18373"/>
                </a:lnTo>
                <a:lnTo>
                  <a:pt x="18605" y="18373"/>
                </a:lnTo>
                <a:lnTo>
                  <a:pt x="18605" y="21600"/>
                </a:lnTo>
                <a:lnTo>
                  <a:pt x="21600" y="15842"/>
                </a:lnTo>
                <a:lnTo>
                  <a:pt x="18605" y="10085"/>
                </a:lnTo>
                <a:lnTo>
                  <a:pt x="18605" y="13312"/>
                </a:lnTo>
                <a:lnTo>
                  <a:pt x="12525" y="13312"/>
                </a:lnTo>
                <a:lnTo>
                  <a:pt x="12525" y="4393"/>
                </a:lnTo>
                <a:lnTo>
                  <a:pt x="14725" y="4393"/>
                </a:lnTo>
                <a:close/>
              </a:path>
            </a:pathLst>
          </a:custGeom>
          <a:solidFill>
            <a:srgbClr val="008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6" name="AutoShape 117"/>
          <p:cNvSpPr>
            <a:spLocks noChangeArrowheads="1"/>
          </p:cNvSpPr>
          <p:nvPr/>
        </p:nvSpPr>
        <p:spPr bwMode="auto">
          <a:xfrm>
            <a:off x="2387600" y="152400"/>
            <a:ext cx="4429125" cy="1295400"/>
          </a:xfrm>
          <a:prstGeom prst="bevel">
            <a:avLst>
              <a:gd name="adj" fmla="val 22671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3600">
                <a:solidFill>
                  <a:schemeClr val="tx1"/>
                </a:solidFill>
                <a:latin typeface="Arial Black" pitchFamily="34" charset="0"/>
              </a:rPr>
              <a:t>8051 TIMERS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34" grpId="0" animBg="1"/>
      <p:bldP spid="35" grpId="0" animBg="1"/>
      <p:bldP spid="36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0" name="AutoShape 6"/>
          <p:cNvSpPr>
            <a:spLocks noChangeArrowheads="1"/>
          </p:cNvSpPr>
          <p:nvPr/>
        </p:nvSpPr>
        <p:spPr bwMode="auto">
          <a:xfrm>
            <a:off x="762000" y="1295400"/>
            <a:ext cx="914400" cy="762000"/>
          </a:xfrm>
          <a:prstGeom prst="cube">
            <a:avLst>
              <a:gd name="adj" fmla="val 9245"/>
            </a:avLst>
          </a:prstGeom>
          <a:solidFill>
            <a:srgbClr val="00B0F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b="1">
                <a:solidFill>
                  <a:schemeClr val="tx1"/>
                </a:solidFill>
                <a:latin typeface="Calibri" pitchFamily="34" charset="0"/>
              </a:rPr>
              <a:t>OSC</a:t>
            </a:r>
          </a:p>
        </p:txBody>
      </p:sp>
      <p:sp>
        <p:nvSpPr>
          <p:cNvPr id="3081" name="AutoShape 11"/>
          <p:cNvSpPr>
            <a:spLocks noChangeArrowheads="1"/>
          </p:cNvSpPr>
          <p:nvPr/>
        </p:nvSpPr>
        <p:spPr bwMode="auto">
          <a:xfrm>
            <a:off x="2336800" y="1295400"/>
            <a:ext cx="914400" cy="762000"/>
          </a:xfrm>
          <a:prstGeom prst="cube">
            <a:avLst>
              <a:gd name="adj" fmla="val 9245"/>
            </a:avLst>
          </a:prstGeom>
          <a:solidFill>
            <a:srgbClr val="00B0F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b="1">
                <a:solidFill>
                  <a:schemeClr val="tx1"/>
                </a:solidFill>
                <a:latin typeface="Calibri" pitchFamily="34" charset="0"/>
              </a:rPr>
              <a:t>÷12</a:t>
            </a:r>
          </a:p>
        </p:txBody>
      </p:sp>
      <p:sp>
        <p:nvSpPr>
          <p:cNvPr id="3082" name="AutoShape 12"/>
          <p:cNvSpPr>
            <a:spLocks noChangeArrowheads="1"/>
          </p:cNvSpPr>
          <p:nvPr/>
        </p:nvSpPr>
        <p:spPr bwMode="auto">
          <a:xfrm rot="10800000">
            <a:off x="2235200" y="4622800"/>
            <a:ext cx="838200" cy="838200"/>
          </a:xfrm>
          <a:prstGeom prst="moon">
            <a:avLst>
              <a:gd name="adj" fmla="val 86551"/>
            </a:avLst>
          </a:prstGeom>
          <a:solidFill>
            <a:srgbClr val="00B0F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083" name="AutoShape 15"/>
          <p:cNvSpPr>
            <a:spLocks noChangeArrowheads="1"/>
          </p:cNvSpPr>
          <p:nvPr/>
        </p:nvSpPr>
        <p:spPr bwMode="auto">
          <a:xfrm>
            <a:off x="3733800" y="3657600"/>
            <a:ext cx="685800" cy="838200"/>
          </a:xfrm>
          <a:prstGeom prst="flowChartDelay">
            <a:avLst/>
          </a:prstGeom>
          <a:solidFill>
            <a:srgbClr val="00B0F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" name="Group 18"/>
          <p:cNvGrpSpPr>
            <a:grpSpLocks/>
          </p:cNvGrpSpPr>
          <p:nvPr/>
        </p:nvGrpSpPr>
        <p:grpSpPr bwMode="auto">
          <a:xfrm>
            <a:off x="1130300" y="4572000"/>
            <a:ext cx="762000" cy="609600"/>
            <a:chOff x="3456" y="2400"/>
            <a:chExt cx="480" cy="384"/>
          </a:xfrm>
          <a:solidFill>
            <a:srgbClr val="00B0F0"/>
          </a:solidFill>
        </p:grpSpPr>
        <p:sp>
          <p:nvSpPr>
            <p:cNvPr id="190480" name="AutoShape 16"/>
            <p:cNvSpPr>
              <a:spLocks noChangeArrowheads="1"/>
            </p:cNvSpPr>
            <p:nvPr/>
          </p:nvSpPr>
          <p:spPr bwMode="auto">
            <a:xfrm rot="16200000">
              <a:off x="3468" y="2388"/>
              <a:ext cx="384" cy="408"/>
            </a:xfrm>
            <a:prstGeom prst="flowChartMerge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90481" name="AutoShape 17"/>
            <p:cNvSpPr>
              <a:spLocks noChangeArrowheads="1"/>
            </p:cNvSpPr>
            <p:nvPr/>
          </p:nvSpPr>
          <p:spPr bwMode="auto">
            <a:xfrm>
              <a:off x="3792" y="2520"/>
              <a:ext cx="144" cy="144"/>
            </a:xfrm>
            <a:prstGeom prst="flowChartConnector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3085" name="Line 19"/>
          <p:cNvSpPr>
            <a:spLocks noChangeShapeType="1"/>
          </p:cNvSpPr>
          <p:nvPr/>
        </p:nvSpPr>
        <p:spPr bwMode="auto">
          <a:xfrm>
            <a:off x="1638300" y="1714500"/>
            <a:ext cx="685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IN"/>
          </a:p>
        </p:txBody>
      </p:sp>
      <p:sp>
        <p:nvSpPr>
          <p:cNvPr id="3086" name="AutoShape 26"/>
          <p:cNvSpPr>
            <a:spLocks noChangeArrowheads="1"/>
          </p:cNvSpPr>
          <p:nvPr/>
        </p:nvSpPr>
        <p:spPr bwMode="auto">
          <a:xfrm>
            <a:off x="5562600" y="2057400"/>
            <a:ext cx="838200" cy="685800"/>
          </a:xfrm>
          <a:prstGeom prst="cube">
            <a:avLst>
              <a:gd name="adj" fmla="val 9245"/>
            </a:avLst>
          </a:prstGeom>
          <a:solidFill>
            <a:srgbClr val="00B0F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b="1">
                <a:solidFill>
                  <a:schemeClr val="tx1"/>
                </a:solidFill>
                <a:latin typeface="Calibri" pitchFamily="34" charset="0"/>
              </a:rPr>
              <a:t>TL0</a:t>
            </a:r>
          </a:p>
        </p:txBody>
      </p:sp>
      <p:sp>
        <p:nvSpPr>
          <p:cNvPr id="3087" name="Line 28"/>
          <p:cNvSpPr>
            <a:spLocks noChangeShapeType="1"/>
          </p:cNvSpPr>
          <p:nvPr/>
        </p:nvSpPr>
        <p:spPr bwMode="auto">
          <a:xfrm>
            <a:off x="3810000" y="2438400"/>
            <a:ext cx="9906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diamond" w="med" len="med"/>
            <a:tailEnd type="diamond" w="med" len="med"/>
          </a:ln>
        </p:spPr>
        <p:txBody>
          <a:bodyPr/>
          <a:lstStyle/>
          <a:p>
            <a:endParaRPr lang="en-IN"/>
          </a:p>
        </p:txBody>
      </p:sp>
      <p:sp>
        <p:nvSpPr>
          <p:cNvPr id="3088" name="Line 29"/>
          <p:cNvSpPr>
            <a:spLocks noChangeShapeType="1"/>
          </p:cNvSpPr>
          <p:nvPr/>
        </p:nvSpPr>
        <p:spPr bwMode="auto">
          <a:xfrm>
            <a:off x="3200400" y="171450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IN"/>
          </a:p>
        </p:txBody>
      </p:sp>
      <p:sp>
        <p:nvSpPr>
          <p:cNvPr id="3089" name="Line 30"/>
          <p:cNvSpPr>
            <a:spLocks noChangeShapeType="1"/>
          </p:cNvSpPr>
          <p:nvPr/>
        </p:nvSpPr>
        <p:spPr bwMode="auto">
          <a:xfrm>
            <a:off x="1905000" y="4876800"/>
            <a:ext cx="4191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IN"/>
          </a:p>
        </p:txBody>
      </p:sp>
      <p:sp>
        <p:nvSpPr>
          <p:cNvPr id="3090" name="Line 31"/>
          <p:cNvSpPr>
            <a:spLocks noChangeShapeType="1"/>
          </p:cNvSpPr>
          <p:nvPr/>
        </p:nvSpPr>
        <p:spPr bwMode="auto">
          <a:xfrm>
            <a:off x="1371600" y="3886200"/>
            <a:ext cx="23622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oval" w="med" len="med"/>
            <a:tailEnd type="triangle" w="med" len="med"/>
          </a:ln>
        </p:spPr>
        <p:txBody>
          <a:bodyPr/>
          <a:lstStyle/>
          <a:p>
            <a:endParaRPr lang="en-IN"/>
          </a:p>
        </p:txBody>
      </p:sp>
      <p:sp>
        <p:nvSpPr>
          <p:cNvPr id="3091" name="Line 32"/>
          <p:cNvSpPr>
            <a:spLocks noChangeShapeType="1"/>
          </p:cNvSpPr>
          <p:nvPr/>
        </p:nvSpPr>
        <p:spPr bwMode="auto">
          <a:xfrm>
            <a:off x="3060700" y="5029200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IN"/>
          </a:p>
        </p:txBody>
      </p:sp>
      <p:sp>
        <p:nvSpPr>
          <p:cNvPr id="3092" name="Line 33"/>
          <p:cNvSpPr>
            <a:spLocks noChangeShapeType="1"/>
          </p:cNvSpPr>
          <p:nvPr/>
        </p:nvSpPr>
        <p:spPr bwMode="auto">
          <a:xfrm>
            <a:off x="3429000" y="426720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IN"/>
          </a:p>
        </p:txBody>
      </p:sp>
      <p:sp>
        <p:nvSpPr>
          <p:cNvPr id="3093" name="Line 34"/>
          <p:cNvSpPr>
            <a:spLocks noChangeShapeType="1"/>
          </p:cNvSpPr>
          <p:nvPr/>
        </p:nvSpPr>
        <p:spPr bwMode="auto">
          <a:xfrm flipV="1">
            <a:off x="1371600" y="3263900"/>
            <a:ext cx="2133600" cy="127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oval" w="med" len="med"/>
            <a:tailEnd/>
          </a:ln>
        </p:spPr>
        <p:txBody>
          <a:bodyPr/>
          <a:lstStyle/>
          <a:p>
            <a:endParaRPr lang="en-IN"/>
          </a:p>
        </p:txBody>
      </p:sp>
      <p:sp>
        <p:nvSpPr>
          <p:cNvPr id="3094" name="Line 35"/>
          <p:cNvSpPr>
            <a:spLocks noChangeShapeType="1"/>
          </p:cNvSpPr>
          <p:nvPr/>
        </p:nvSpPr>
        <p:spPr bwMode="auto">
          <a:xfrm>
            <a:off x="3505200" y="1701800"/>
            <a:ext cx="0" cy="5842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IN"/>
          </a:p>
        </p:txBody>
      </p:sp>
      <p:sp>
        <p:nvSpPr>
          <p:cNvPr id="3095" name="Line 36"/>
          <p:cNvSpPr>
            <a:spLocks noChangeShapeType="1"/>
          </p:cNvSpPr>
          <p:nvPr/>
        </p:nvSpPr>
        <p:spPr bwMode="auto">
          <a:xfrm flipV="1">
            <a:off x="3505200" y="2590800"/>
            <a:ext cx="0" cy="6858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IN"/>
          </a:p>
        </p:txBody>
      </p:sp>
      <p:sp>
        <p:nvSpPr>
          <p:cNvPr id="3096" name="Line 37"/>
          <p:cNvSpPr>
            <a:spLocks noChangeShapeType="1"/>
          </p:cNvSpPr>
          <p:nvPr/>
        </p:nvSpPr>
        <p:spPr bwMode="auto">
          <a:xfrm flipV="1">
            <a:off x="3429000" y="4254500"/>
            <a:ext cx="0" cy="762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IN"/>
          </a:p>
        </p:txBody>
      </p:sp>
      <p:graphicFrame>
        <p:nvGraphicFramePr>
          <p:cNvPr id="3074" name="Object 2"/>
          <p:cNvGraphicFramePr>
            <a:graphicFrameLocks noChangeAspect="1"/>
          </p:cNvGraphicFramePr>
          <p:nvPr/>
        </p:nvGraphicFramePr>
        <p:xfrm>
          <a:off x="3657600" y="2057400"/>
          <a:ext cx="876300" cy="311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571320" imgH="203040" progId="">
                  <p:embed/>
                </p:oleObj>
              </mc:Choice>
              <mc:Fallback>
                <p:oleObj name="Equation" r:id="rId2" imgW="571320" imgH="203040" progId="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57600" y="2057400"/>
                        <a:ext cx="876300" cy="311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5" name="Object 3"/>
          <p:cNvGraphicFramePr>
            <a:graphicFrameLocks noChangeAspect="1"/>
          </p:cNvGraphicFramePr>
          <p:nvPr/>
        </p:nvGraphicFramePr>
        <p:xfrm>
          <a:off x="3657600" y="2590800"/>
          <a:ext cx="836613" cy="311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545760" imgH="203040" progId="">
                  <p:embed/>
                </p:oleObj>
              </mc:Choice>
              <mc:Fallback>
                <p:oleObj name="Equation" r:id="rId4" imgW="545760" imgH="203040" progId="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57600" y="2590800"/>
                        <a:ext cx="836613" cy="311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97" name="Line 45"/>
          <p:cNvSpPr>
            <a:spLocks noChangeShapeType="1"/>
          </p:cNvSpPr>
          <p:nvPr/>
        </p:nvSpPr>
        <p:spPr bwMode="auto">
          <a:xfrm flipH="1" flipV="1">
            <a:off x="3505200" y="2286000"/>
            <a:ext cx="304800" cy="152400"/>
          </a:xfrm>
          <a:prstGeom prst="line">
            <a:avLst/>
          </a:prstGeom>
          <a:noFill/>
          <a:ln w="12700">
            <a:solidFill>
              <a:srgbClr val="FF3333"/>
            </a:solidFill>
            <a:round/>
            <a:headEnd type="diamond" w="med" len="med"/>
            <a:tailEnd/>
          </a:ln>
        </p:spPr>
        <p:txBody>
          <a:bodyPr/>
          <a:lstStyle/>
          <a:p>
            <a:endParaRPr lang="en-IN"/>
          </a:p>
        </p:txBody>
      </p:sp>
      <p:sp>
        <p:nvSpPr>
          <p:cNvPr id="3098" name="Line 48"/>
          <p:cNvSpPr>
            <a:spLocks noChangeShapeType="1"/>
          </p:cNvSpPr>
          <p:nvPr/>
        </p:nvSpPr>
        <p:spPr bwMode="auto">
          <a:xfrm>
            <a:off x="838200" y="487680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oval" w="med" len="med"/>
            <a:tailEnd type="triangle" w="med" len="med"/>
          </a:ln>
        </p:spPr>
        <p:txBody>
          <a:bodyPr/>
          <a:lstStyle/>
          <a:p>
            <a:endParaRPr lang="en-IN"/>
          </a:p>
        </p:txBody>
      </p:sp>
      <p:graphicFrame>
        <p:nvGraphicFramePr>
          <p:cNvPr id="3076" name="Object 4"/>
          <p:cNvGraphicFramePr>
            <a:graphicFrameLocks noChangeAspect="1"/>
          </p:cNvGraphicFramePr>
          <p:nvPr/>
        </p:nvGraphicFramePr>
        <p:xfrm>
          <a:off x="96838" y="5816600"/>
          <a:ext cx="1147762" cy="411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672840" imgH="241200" progId="">
                  <p:embed/>
                </p:oleObj>
              </mc:Choice>
              <mc:Fallback>
                <p:oleObj name="Equation" r:id="rId6" imgW="672840" imgH="241200" progId="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838" y="5816600"/>
                        <a:ext cx="1147762" cy="411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7" name="Object 5"/>
          <p:cNvGraphicFramePr>
            <a:graphicFrameLocks noChangeAspect="1"/>
          </p:cNvGraphicFramePr>
          <p:nvPr/>
        </p:nvGraphicFramePr>
        <p:xfrm>
          <a:off x="0" y="4665663"/>
          <a:ext cx="781050" cy="404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342720" imgH="177480" progId="">
                  <p:embed/>
                </p:oleObj>
              </mc:Choice>
              <mc:Fallback>
                <p:oleObj name="Equation" r:id="rId8" imgW="342720" imgH="177480" progId="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4665663"/>
                        <a:ext cx="781050" cy="4048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8" name="Object 6"/>
          <p:cNvGraphicFramePr>
            <a:graphicFrameLocks noChangeAspect="1"/>
          </p:cNvGraphicFramePr>
          <p:nvPr/>
        </p:nvGraphicFramePr>
        <p:xfrm>
          <a:off x="501650" y="3641725"/>
          <a:ext cx="73025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291960" imgH="177480" progId="">
                  <p:embed/>
                </p:oleObj>
              </mc:Choice>
              <mc:Fallback>
                <p:oleObj name="Equation" r:id="rId10" imgW="291960" imgH="177480" progId="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1650" y="3641725"/>
                        <a:ext cx="730250" cy="444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9" name="Object 7"/>
          <p:cNvGraphicFramePr>
            <a:graphicFrameLocks noChangeAspect="1"/>
          </p:cNvGraphicFramePr>
          <p:nvPr/>
        </p:nvGraphicFramePr>
        <p:xfrm>
          <a:off x="200025" y="3048000"/>
          <a:ext cx="1125538" cy="41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482400" imgH="177480" progId="">
                  <p:embed/>
                </p:oleObj>
              </mc:Choice>
              <mc:Fallback>
                <p:oleObj name="Equation" r:id="rId12" imgW="482400" imgH="177480" progId="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0025" y="3048000"/>
                        <a:ext cx="1125538" cy="415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99" name="Line 55"/>
          <p:cNvSpPr>
            <a:spLocks noChangeShapeType="1"/>
          </p:cNvSpPr>
          <p:nvPr/>
        </p:nvSpPr>
        <p:spPr bwMode="auto">
          <a:xfrm>
            <a:off x="1371600" y="6019800"/>
            <a:ext cx="6731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oval" w="med" len="med"/>
            <a:tailEnd/>
          </a:ln>
        </p:spPr>
        <p:txBody>
          <a:bodyPr/>
          <a:lstStyle/>
          <a:p>
            <a:endParaRPr lang="en-IN"/>
          </a:p>
        </p:txBody>
      </p:sp>
      <p:sp>
        <p:nvSpPr>
          <p:cNvPr id="3100" name="Line 56"/>
          <p:cNvSpPr>
            <a:spLocks noChangeShapeType="1"/>
          </p:cNvSpPr>
          <p:nvPr/>
        </p:nvSpPr>
        <p:spPr bwMode="auto">
          <a:xfrm>
            <a:off x="2032000" y="525780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IN"/>
          </a:p>
        </p:txBody>
      </p:sp>
      <p:sp>
        <p:nvSpPr>
          <p:cNvPr id="3101" name="Line 57"/>
          <p:cNvSpPr>
            <a:spLocks noChangeShapeType="1"/>
          </p:cNvSpPr>
          <p:nvPr/>
        </p:nvSpPr>
        <p:spPr bwMode="auto">
          <a:xfrm flipV="1">
            <a:off x="2032000" y="5245100"/>
            <a:ext cx="0" cy="762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IN"/>
          </a:p>
        </p:txBody>
      </p:sp>
      <p:sp>
        <p:nvSpPr>
          <p:cNvPr id="3102" name="Line 58"/>
          <p:cNvSpPr>
            <a:spLocks noChangeShapeType="1"/>
          </p:cNvSpPr>
          <p:nvPr/>
        </p:nvSpPr>
        <p:spPr bwMode="auto">
          <a:xfrm>
            <a:off x="5257800" y="243840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diamond" w="med" len="med"/>
            <a:tailEnd type="triangle" w="med" len="med"/>
          </a:ln>
        </p:spPr>
        <p:txBody>
          <a:bodyPr/>
          <a:lstStyle/>
          <a:p>
            <a:endParaRPr lang="en-IN"/>
          </a:p>
        </p:txBody>
      </p:sp>
      <p:sp>
        <p:nvSpPr>
          <p:cNvPr id="3103" name="Line 59"/>
          <p:cNvSpPr>
            <a:spLocks noChangeShapeType="1"/>
          </p:cNvSpPr>
          <p:nvPr/>
        </p:nvSpPr>
        <p:spPr bwMode="auto">
          <a:xfrm flipH="1" flipV="1">
            <a:off x="4800600" y="2209800"/>
            <a:ext cx="457200" cy="228600"/>
          </a:xfrm>
          <a:prstGeom prst="line">
            <a:avLst/>
          </a:prstGeom>
          <a:noFill/>
          <a:ln w="12700">
            <a:solidFill>
              <a:srgbClr val="FF3333"/>
            </a:solidFill>
            <a:round/>
            <a:headEnd type="diamond" w="med" len="med"/>
            <a:tailEnd/>
          </a:ln>
        </p:spPr>
        <p:txBody>
          <a:bodyPr/>
          <a:lstStyle/>
          <a:p>
            <a:endParaRPr lang="en-IN"/>
          </a:p>
        </p:txBody>
      </p:sp>
      <p:sp>
        <p:nvSpPr>
          <p:cNvPr id="3104" name="Line 60"/>
          <p:cNvSpPr>
            <a:spLocks noChangeShapeType="1"/>
          </p:cNvSpPr>
          <p:nvPr/>
        </p:nvSpPr>
        <p:spPr bwMode="auto">
          <a:xfrm flipV="1">
            <a:off x="4953000" y="2324100"/>
            <a:ext cx="38100" cy="1714500"/>
          </a:xfrm>
          <a:prstGeom prst="line">
            <a:avLst/>
          </a:prstGeom>
          <a:noFill/>
          <a:ln w="28575">
            <a:solidFill>
              <a:srgbClr val="FF0000"/>
            </a:solidFill>
            <a:prstDash val="dash"/>
            <a:round/>
            <a:headEnd/>
            <a:tailEnd type="triangle" w="med" len="med"/>
          </a:ln>
        </p:spPr>
        <p:txBody>
          <a:bodyPr/>
          <a:lstStyle/>
          <a:p>
            <a:endParaRPr lang="en-IN"/>
          </a:p>
        </p:txBody>
      </p:sp>
      <p:sp>
        <p:nvSpPr>
          <p:cNvPr id="3105" name="Line 61"/>
          <p:cNvSpPr>
            <a:spLocks noChangeShapeType="1"/>
          </p:cNvSpPr>
          <p:nvPr/>
        </p:nvSpPr>
        <p:spPr bwMode="auto">
          <a:xfrm>
            <a:off x="4432300" y="4051300"/>
            <a:ext cx="533400" cy="0"/>
          </a:xfrm>
          <a:prstGeom prst="line">
            <a:avLst/>
          </a:prstGeom>
          <a:noFill/>
          <a:ln w="28575">
            <a:solidFill>
              <a:srgbClr val="FF0000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en-IN"/>
          </a:p>
        </p:txBody>
      </p:sp>
      <p:sp>
        <p:nvSpPr>
          <p:cNvPr id="3106" name="AutoShape 66"/>
          <p:cNvSpPr>
            <a:spLocks noChangeArrowheads="1"/>
          </p:cNvSpPr>
          <p:nvPr/>
        </p:nvSpPr>
        <p:spPr bwMode="auto">
          <a:xfrm>
            <a:off x="6324600" y="2057400"/>
            <a:ext cx="838200" cy="685800"/>
          </a:xfrm>
          <a:prstGeom prst="cube">
            <a:avLst>
              <a:gd name="adj" fmla="val 9245"/>
            </a:avLst>
          </a:prstGeom>
          <a:solidFill>
            <a:srgbClr val="00B0F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b="1">
                <a:solidFill>
                  <a:schemeClr val="tx1"/>
                </a:solidFill>
                <a:latin typeface="Calibri" pitchFamily="34" charset="0"/>
              </a:rPr>
              <a:t>TH0</a:t>
            </a:r>
          </a:p>
        </p:txBody>
      </p:sp>
      <p:sp>
        <p:nvSpPr>
          <p:cNvPr id="3107" name="Line 67"/>
          <p:cNvSpPr>
            <a:spLocks noChangeShapeType="1"/>
          </p:cNvSpPr>
          <p:nvPr/>
        </p:nvSpPr>
        <p:spPr bwMode="auto">
          <a:xfrm>
            <a:off x="7137400" y="240030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IN"/>
          </a:p>
        </p:txBody>
      </p:sp>
      <p:sp>
        <p:nvSpPr>
          <p:cNvPr id="3108" name="Text Box 74"/>
          <p:cNvSpPr txBox="1">
            <a:spLocks noChangeArrowheads="1"/>
          </p:cNvSpPr>
          <p:nvPr/>
        </p:nvSpPr>
        <p:spPr bwMode="auto">
          <a:xfrm>
            <a:off x="7524750" y="3505200"/>
            <a:ext cx="1690688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400" b="1">
                <a:solidFill>
                  <a:srgbClr val="CC99FF"/>
                </a:solidFill>
                <a:latin typeface="Calibri" pitchFamily="34" charset="0"/>
              </a:rPr>
              <a:t>INTERRUPT</a:t>
            </a:r>
          </a:p>
        </p:txBody>
      </p:sp>
      <p:sp>
        <p:nvSpPr>
          <p:cNvPr id="3109" name="Line 77"/>
          <p:cNvSpPr>
            <a:spLocks noChangeShapeType="1"/>
          </p:cNvSpPr>
          <p:nvPr/>
        </p:nvSpPr>
        <p:spPr bwMode="auto">
          <a:xfrm>
            <a:off x="8610600" y="2362200"/>
            <a:ext cx="0" cy="10668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IN"/>
          </a:p>
        </p:txBody>
      </p:sp>
      <p:sp>
        <p:nvSpPr>
          <p:cNvPr id="3110" name="Rectangle 78"/>
          <p:cNvSpPr>
            <a:spLocks noChangeArrowheads="1"/>
          </p:cNvSpPr>
          <p:nvPr/>
        </p:nvSpPr>
        <p:spPr bwMode="auto">
          <a:xfrm>
            <a:off x="457200" y="274638"/>
            <a:ext cx="8229600" cy="71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400" b="1">
                <a:solidFill>
                  <a:srgbClr val="FFC000"/>
                </a:solidFill>
                <a:latin typeface="Calibri" pitchFamily="34" charset="0"/>
              </a:rPr>
              <a:t>TIMER 0</a:t>
            </a:r>
          </a:p>
        </p:txBody>
      </p:sp>
      <p:sp>
        <p:nvSpPr>
          <p:cNvPr id="3111" name="AutoShape 85"/>
          <p:cNvSpPr>
            <a:spLocks noChangeArrowheads="1"/>
          </p:cNvSpPr>
          <p:nvPr/>
        </p:nvSpPr>
        <p:spPr bwMode="auto">
          <a:xfrm>
            <a:off x="7454900" y="2057400"/>
            <a:ext cx="838200" cy="685800"/>
          </a:xfrm>
          <a:prstGeom prst="cube">
            <a:avLst>
              <a:gd name="adj" fmla="val 9245"/>
            </a:avLst>
          </a:prstGeom>
          <a:solidFill>
            <a:srgbClr val="00B0F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b="1">
                <a:solidFill>
                  <a:schemeClr val="tx1"/>
                </a:solidFill>
                <a:latin typeface="Calibri" pitchFamily="34" charset="0"/>
              </a:rPr>
              <a:t>TF0</a:t>
            </a:r>
          </a:p>
        </p:txBody>
      </p:sp>
      <p:sp>
        <p:nvSpPr>
          <p:cNvPr id="3112" name="Line 86"/>
          <p:cNvSpPr>
            <a:spLocks noChangeShapeType="1"/>
          </p:cNvSpPr>
          <p:nvPr/>
        </p:nvSpPr>
        <p:spPr bwMode="auto">
          <a:xfrm>
            <a:off x="8293100" y="238760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  <p:transition>
    <p:fade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4" name="AutoShape 2"/>
          <p:cNvSpPr>
            <a:spLocks noChangeArrowheads="1"/>
          </p:cNvSpPr>
          <p:nvPr/>
        </p:nvSpPr>
        <p:spPr bwMode="auto">
          <a:xfrm>
            <a:off x="3352800" y="2438400"/>
            <a:ext cx="1219200" cy="1066800"/>
          </a:xfrm>
          <a:prstGeom prst="cube">
            <a:avLst>
              <a:gd name="adj" fmla="val 9245"/>
            </a:avLst>
          </a:prstGeom>
          <a:solidFill>
            <a:srgbClr val="00B0F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b="1">
                <a:solidFill>
                  <a:schemeClr val="tx1"/>
                </a:solidFill>
                <a:latin typeface="Calibri" pitchFamily="34" charset="0"/>
              </a:rPr>
              <a:t>TL0</a:t>
            </a:r>
          </a:p>
          <a:p>
            <a:pPr algn="ctr"/>
            <a:r>
              <a:rPr lang="en-US" sz="2400" b="1">
                <a:solidFill>
                  <a:schemeClr val="tx1"/>
                </a:solidFill>
                <a:latin typeface="Calibri" pitchFamily="34" charset="0"/>
              </a:rPr>
              <a:t>(5 Bit)</a:t>
            </a:r>
          </a:p>
        </p:txBody>
      </p:sp>
      <p:sp>
        <p:nvSpPr>
          <p:cNvPr id="4105" name="Text Box 4"/>
          <p:cNvSpPr txBox="1">
            <a:spLocks noChangeArrowheads="1"/>
          </p:cNvSpPr>
          <p:nvPr/>
        </p:nvSpPr>
        <p:spPr bwMode="auto">
          <a:xfrm>
            <a:off x="7442200" y="2781300"/>
            <a:ext cx="167640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b="1">
                <a:solidFill>
                  <a:srgbClr val="CC99FF"/>
                </a:solidFill>
                <a:latin typeface="Calibri" pitchFamily="34" charset="0"/>
              </a:rPr>
              <a:t>INTERRUPT</a:t>
            </a:r>
          </a:p>
        </p:txBody>
      </p:sp>
      <p:sp>
        <p:nvSpPr>
          <p:cNvPr id="4106" name="Rectangle 6"/>
          <p:cNvSpPr>
            <a:spLocks noChangeArrowheads="1"/>
          </p:cNvSpPr>
          <p:nvPr/>
        </p:nvSpPr>
        <p:spPr bwMode="auto">
          <a:xfrm>
            <a:off x="457200" y="274638"/>
            <a:ext cx="8229600" cy="71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400" b="1">
                <a:solidFill>
                  <a:srgbClr val="FFC000"/>
                </a:solidFill>
                <a:latin typeface="Calibri" pitchFamily="34" charset="0"/>
              </a:rPr>
              <a:t>TIMER 0 – </a:t>
            </a:r>
            <a:r>
              <a:rPr lang="en-US" sz="4400" b="1">
                <a:solidFill>
                  <a:srgbClr val="FF0000"/>
                </a:solidFill>
                <a:latin typeface="Calibri" pitchFamily="34" charset="0"/>
              </a:rPr>
              <a:t>Mode 0</a:t>
            </a:r>
          </a:p>
        </p:txBody>
      </p:sp>
      <p:sp>
        <p:nvSpPr>
          <p:cNvPr id="4107" name="AutoShape 8"/>
          <p:cNvSpPr>
            <a:spLocks noChangeArrowheads="1"/>
          </p:cNvSpPr>
          <p:nvPr/>
        </p:nvSpPr>
        <p:spPr bwMode="auto">
          <a:xfrm>
            <a:off x="604838" y="2463800"/>
            <a:ext cx="450850" cy="339725"/>
          </a:xfrm>
          <a:prstGeom prst="cube">
            <a:avLst>
              <a:gd name="adj" fmla="val 9245"/>
            </a:avLst>
          </a:prstGeom>
          <a:solidFill>
            <a:srgbClr val="00B0F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600" b="1">
                <a:solidFill>
                  <a:schemeClr val="tx1"/>
                </a:solidFill>
                <a:latin typeface="Calibri" pitchFamily="34" charset="0"/>
              </a:rPr>
              <a:t>OSC</a:t>
            </a:r>
          </a:p>
        </p:txBody>
      </p:sp>
      <p:sp>
        <p:nvSpPr>
          <p:cNvPr id="4108" name="AutoShape 9"/>
          <p:cNvSpPr>
            <a:spLocks noChangeArrowheads="1"/>
          </p:cNvSpPr>
          <p:nvPr/>
        </p:nvSpPr>
        <p:spPr bwMode="auto">
          <a:xfrm>
            <a:off x="1381125" y="2463800"/>
            <a:ext cx="450850" cy="339725"/>
          </a:xfrm>
          <a:prstGeom prst="cube">
            <a:avLst>
              <a:gd name="adj" fmla="val 9245"/>
            </a:avLst>
          </a:prstGeom>
          <a:solidFill>
            <a:srgbClr val="00B0F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600" b="1">
                <a:solidFill>
                  <a:schemeClr val="tx1"/>
                </a:solidFill>
                <a:latin typeface="Calibri" pitchFamily="34" charset="0"/>
              </a:rPr>
              <a:t>÷12</a:t>
            </a:r>
          </a:p>
        </p:txBody>
      </p:sp>
      <p:sp>
        <p:nvSpPr>
          <p:cNvPr id="4109" name="AutoShape 10"/>
          <p:cNvSpPr>
            <a:spLocks noChangeArrowheads="1"/>
          </p:cNvSpPr>
          <p:nvPr/>
        </p:nvSpPr>
        <p:spPr bwMode="auto">
          <a:xfrm rot="10800000">
            <a:off x="1330325" y="3948113"/>
            <a:ext cx="414338" cy="374650"/>
          </a:xfrm>
          <a:prstGeom prst="moon">
            <a:avLst>
              <a:gd name="adj" fmla="val 86551"/>
            </a:avLst>
          </a:prstGeom>
          <a:solidFill>
            <a:srgbClr val="00B0F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10" name="AutoShape 11"/>
          <p:cNvSpPr>
            <a:spLocks noChangeArrowheads="1"/>
          </p:cNvSpPr>
          <p:nvPr/>
        </p:nvSpPr>
        <p:spPr bwMode="auto">
          <a:xfrm>
            <a:off x="2070100" y="3517900"/>
            <a:ext cx="338138" cy="373063"/>
          </a:xfrm>
          <a:prstGeom prst="flowChartDelay">
            <a:avLst/>
          </a:prstGeom>
          <a:solidFill>
            <a:srgbClr val="00B0F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" name="Group 12"/>
          <p:cNvGrpSpPr>
            <a:grpSpLocks/>
          </p:cNvGrpSpPr>
          <p:nvPr/>
        </p:nvGrpSpPr>
        <p:grpSpPr bwMode="auto">
          <a:xfrm>
            <a:off x="785813" y="3925888"/>
            <a:ext cx="376237" cy="271462"/>
            <a:chOff x="3456" y="2400"/>
            <a:chExt cx="480" cy="384"/>
          </a:xfrm>
          <a:solidFill>
            <a:srgbClr val="00B0F0"/>
          </a:solidFill>
        </p:grpSpPr>
        <p:sp>
          <p:nvSpPr>
            <p:cNvPr id="194573" name="AutoShape 13"/>
            <p:cNvSpPr>
              <a:spLocks noChangeArrowheads="1"/>
            </p:cNvSpPr>
            <p:nvPr/>
          </p:nvSpPr>
          <p:spPr bwMode="auto">
            <a:xfrm rot="16200000">
              <a:off x="3468" y="2388"/>
              <a:ext cx="384" cy="408"/>
            </a:xfrm>
            <a:prstGeom prst="flowChartMerge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94574" name="AutoShape 14"/>
            <p:cNvSpPr>
              <a:spLocks noChangeArrowheads="1"/>
            </p:cNvSpPr>
            <p:nvPr/>
          </p:nvSpPr>
          <p:spPr bwMode="auto">
            <a:xfrm>
              <a:off x="3792" y="2520"/>
              <a:ext cx="144" cy="144"/>
            </a:xfrm>
            <a:prstGeom prst="flowChartConnector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4112" name="Line 15"/>
          <p:cNvSpPr>
            <a:spLocks noChangeShapeType="1"/>
          </p:cNvSpPr>
          <p:nvPr/>
        </p:nvSpPr>
        <p:spPr bwMode="auto">
          <a:xfrm>
            <a:off x="1036638" y="2651125"/>
            <a:ext cx="338137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IN"/>
          </a:p>
        </p:txBody>
      </p:sp>
      <p:sp>
        <p:nvSpPr>
          <p:cNvPr id="4113" name="Line 16"/>
          <p:cNvSpPr>
            <a:spLocks noChangeShapeType="1"/>
          </p:cNvSpPr>
          <p:nvPr/>
        </p:nvSpPr>
        <p:spPr bwMode="auto">
          <a:xfrm>
            <a:off x="2108200" y="2973388"/>
            <a:ext cx="487363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diamond" w="med" len="med"/>
            <a:tailEnd type="diamond" w="med" len="med"/>
          </a:ln>
        </p:spPr>
        <p:txBody>
          <a:bodyPr/>
          <a:lstStyle/>
          <a:p>
            <a:endParaRPr lang="en-IN"/>
          </a:p>
        </p:txBody>
      </p:sp>
      <p:sp>
        <p:nvSpPr>
          <p:cNvPr id="4114" name="Line 17"/>
          <p:cNvSpPr>
            <a:spLocks noChangeShapeType="1"/>
          </p:cNvSpPr>
          <p:nvPr/>
        </p:nvSpPr>
        <p:spPr bwMode="auto">
          <a:xfrm>
            <a:off x="1806575" y="2651125"/>
            <a:ext cx="150813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IN"/>
          </a:p>
        </p:txBody>
      </p:sp>
      <p:sp>
        <p:nvSpPr>
          <p:cNvPr id="4115" name="Line 18"/>
          <p:cNvSpPr>
            <a:spLocks noChangeShapeType="1"/>
          </p:cNvSpPr>
          <p:nvPr/>
        </p:nvSpPr>
        <p:spPr bwMode="auto">
          <a:xfrm>
            <a:off x="1168400" y="4060825"/>
            <a:ext cx="206375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IN"/>
          </a:p>
        </p:txBody>
      </p:sp>
      <p:sp>
        <p:nvSpPr>
          <p:cNvPr id="4116" name="Line 19"/>
          <p:cNvSpPr>
            <a:spLocks noChangeShapeType="1"/>
          </p:cNvSpPr>
          <p:nvPr/>
        </p:nvSpPr>
        <p:spPr bwMode="auto">
          <a:xfrm>
            <a:off x="904875" y="3619500"/>
            <a:ext cx="1165225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oval" w="med" len="med"/>
            <a:tailEnd type="triangle" w="med" len="med"/>
          </a:ln>
        </p:spPr>
        <p:txBody>
          <a:bodyPr/>
          <a:lstStyle/>
          <a:p>
            <a:endParaRPr lang="en-IN"/>
          </a:p>
        </p:txBody>
      </p:sp>
      <p:sp>
        <p:nvSpPr>
          <p:cNvPr id="4117" name="Line 20"/>
          <p:cNvSpPr>
            <a:spLocks noChangeShapeType="1"/>
          </p:cNvSpPr>
          <p:nvPr/>
        </p:nvSpPr>
        <p:spPr bwMode="auto">
          <a:xfrm>
            <a:off x="1738313" y="4129088"/>
            <a:ext cx="187325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IN"/>
          </a:p>
        </p:txBody>
      </p:sp>
      <p:sp>
        <p:nvSpPr>
          <p:cNvPr id="4118" name="Line 21"/>
          <p:cNvSpPr>
            <a:spLocks noChangeShapeType="1"/>
          </p:cNvSpPr>
          <p:nvPr/>
        </p:nvSpPr>
        <p:spPr bwMode="auto">
          <a:xfrm>
            <a:off x="1919288" y="3789363"/>
            <a:ext cx="150812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IN"/>
          </a:p>
        </p:txBody>
      </p:sp>
      <p:sp>
        <p:nvSpPr>
          <p:cNvPr id="4119" name="Line 22"/>
          <p:cNvSpPr>
            <a:spLocks noChangeShapeType="1"/>
          </p:cNvSpPr>
          <p:nvPr/>
        </p:nvSpPr>
        <p:spPr bwMode="auto">
          <a:xfrm flipV="1">
            <a:off x="904875" y="3341688"/>
            <a:ext cx="1052513" cy="635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oval" w="med" len="med"/>
            <a:tailEnd/>
          </a:ln>
        </p:spPr>
        <p:txBody>
          <a:bodyPr/>
          <a:lstStyle/>
          <a:p>
            <a:endParaRPr lang="en-IN"/>
          </a:p>
        </p:txBody>
      </p:sp>
      <p:sp>
        <p:nvSpPr>
          <p:cNvPr id="4120" name="Line 23"/>
          <p:cNvSpPr>
            <a:spLocks noChangeShapeType="1"/>
          </p:cNvSpPr>
          <p:nvPr/>
        </p:nvSpPr>
        <p:spPr bwMode="auto">
          <a:xfrm>
            <a:off x="1957388" y="2644775"/>
            <a:ext cx="0" cy="26035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IN"/>
          </a:p>
        </p:txBody>
      </p:sp>
      <p:sp>
        <p:nvSpPr>
          <p:cNvPr id="4121" name="Line 24"/>
          <p:cNvSpPr>
            <a:spLocks noChangeShapeType="1"/>
          </p:cNvSpPr>
          <p:nvPr/>
        </p:nvSpPr>
        <p:spPr bwMode="auto">
          <a:xfrm flipV="1">
            <a:off x="1957388" y="3041650"/>
            <a:ext cx="0" cy="306388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IN"/>
          </a:p>
        </p:txBody>
      </p:sp>
      <p:sp>
        <p:nvSpPr>
          <p:cNvPr id="4122" name="Line 25"/>
          <p:cNvSpPr>
            <a:spLocks noChangeShapeType="1"/>
          </p:cNvSpPr>
          <p:nvPr/>
        </p:nvSpPr>
        <p:spPr bwMode="auto">
          <a:xfrm flipV="1">
            <a:off x="1919288" y="3784600"/>
            <a:ext cx="0" cy="339725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IN"/>
          </a:p>
        </p:txBody>
      </p:sp>
      <p:graphicFrame>
        <p:nvGraphicFramePr>
          <p:cNvPr id="4098" name="Object 2"/>
          <p:cNvGraphicFramePr>
            <a:graphicFrameLocks noChangeAspect="1"/>
          </p:cNvGraphicFramePr>
          <p:nvPr/>
        </p:nvGraphicFramePr>
        <p:xfrm>
          <a:off x="2032000" y="2803525"/>
          <a:ext cx="4318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571320" imgH="203040" progId="">
                  <p:embed/>
                </p:oleObj>
              </mc:Choice>
              <mc:Fallback>
                <p:oleObj name="Equation" r:id="rId2" imgW="571320" imgH="203040" progId="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32000" y="2803525"/>
                        <a:ext cx="431800" cy="139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99" name="Object 3"/>
          <p:cNvGraphicFramePr>
            <a:graphicFrameLocks noChangeAspect="1"/>
          </p:cNvGraphicFramePr>
          <p:nvPr/>
        </p:nvGraphicFramePr>
        <p:xfrm>
          <a:off x="2032000" y="3041650"/>
          <a:ext cx="412750" cy="138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545760" imgH="203040" progId="">
                  <p:embed/>
                </p:oleObj>
              </mc:Choice>
              <mc:Fallback>
                <p:oleObj name="Equation" r:id="rId4" imgW="545760" imgH="203040" progId="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32000" y="3041650"/>
                        <a:ext cx="412750" cy="138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23" name="Line 28"/>
          <p:cNvSpPr>
            <a:spLocks noChangeShapeType="1"/>
          </p:cNvSpPr>
          <p:nvPr/>
        </p:nvSpPr>
        <p:spPr bwMode="auto">
          <a:xfrm flipH="1" flipV="1">
            <a:off x="1957388" y="2905125"/>
            <a:ext cx="150812" cy="68263"/>
          </a:xfrm>
          <a:prstGeom prst="line">
            <a:avLst/>
          </a:prstGeom>
          <a:noFill/>
          <a:ln w="12700">
            <a:solidFill>
              <a:srgbClr val="FF3333"/>
            </a:solidFill>
            <a:round/>
            <a:headEnd type="diamond" w="med" len="med"/>
            <a:tailEnd/>
          </a:ln>
        </p:spPr>
        <p:txBody>
          <a:bodyPr/>
          <a:lstStyle/>
          <a:p>
            <a:endParaRPr lang="en-IN"/>
          </a:p>
        </p:txBody>
      </p:sp>
      <p:sp>
        <p:nvSpPr>
          <p:cNvPr id="4124" name="Line 29"/>
          <p:cNvSpPr>
            <a:spLocks noChangeShapeType="1"/>
          </p:cNvSpPr>
          <p:nvPr/>
        </p:nvSpPr>
        <p:spPr bwMode="auto">
          <a:xfrm>
            <a:off x="641350" y="4060825"/>
            <a:ext cx="150813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oval" w="med" len="med"/>
            <a:tailEnd type="triangle" w="med" len="med"/>
          </a:ln>
        </p:spPr>
        <p:txBody>
          <a:bodyPr/>
          <a:lstStyle/>
          <a:p>
            <a:endParaRPr lang="en-IN"/>
          </a:p>
        </p:txBody>
      </p:sp>
      <p:graphicFrame>
        <p:nvGraphicFramePr>
          <p:cNvPr id="4100" name="Object 4"/>
          <p:cNvGraphicFramePr>
            <a:graphicFrameLocks noChangeAspect="1"/>
          </p:cNvGraphicFramePr>
          <p:nvPr/>
        </p:nvGraphicFramePr>
        <p:xfrm>
          <a:off x="276225" y="4479925"/>
          <a:ext cx="566738" cy="184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672840" imgH="241200" progId="">
                  <p:embed/>
                </p:oleObj>
              </mc:Choice>
              <mc:Fallback>
                <p:oleObj name="Equation" r:id="rId6" imgW="672840" imgH="241200" progId="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6225" y="4479925"/>
                        <a:ext cx="566738" cy="184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01" name="Object 5"/>
          <p:cNvGraphicFramePr>
            <a:graphicFrameLocks noChangeAspect="1"/>
          </p:cNvGraphicFramePr>
          <p:nvPr/>
        </p:nvGraphicFramePr>
        <p:xfrm>
          <a:off x="228600" y="3967163"/>
          <a:ext cx="385763" cy="180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342720" imgH="177480" progId="">
                  <p:embed/>
                </p:oleObj>
              </mc:Choice>
              <mc:Fallback>
                <p:oleObj name="Equation" r:id="rId8" imgW="342720" imgH="177480" progId="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" y="3967163"/>
                        <a:ext cx="385763" cy="180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02" name="Object 6"/>
          <p:cNvGraphicFramePr>
            <a:graphicFrameLocks noChangeAspect="1"/>
          </p:cNvGraphicFramePr>
          <p:nvPr/>
        </p:nvGraphicFramePr>
        <p:xfrm>
          <a:off x="476250" y="3509963"/>
          <a:ext cx="360363" cy="198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291960" imgH="177480" progId="">
                  <p:embed/>
                </p:oleObj>
              </mc:Choice>
              <mc:Fallback>
                <p:oleObj name="Equation" r:id="rId10" imgW="291960" imgH="177480" progId="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6250" y="3509963"/>
                        <a:ext cx="360363" cy="1984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03" name="Object 7"/>
          <p:cNvGraphicFramePr>
            <a:graphicFrameLocks noChangeAspect="1"/>
          </p:cNvGraphicFramePr>
          <p:nvPr/>
        </p:nvGraphicFramePr>
        <p:xfrm>
          <a:off x="327025" y="3244850"/>
          <a:ext cx="555625" cy="185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482400" imgH="177480" progId="">
                  <p:embed/>
                </p:oleObj>
              </mc:Choice>
              <mc:Fallback>
                <p:oleObj name="Equation" r:id="rId12" imgW="482400" imgH="177480" progId="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7025" y="3244850"/>
                        <a:ext cx="555625" cy="1857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25" name="Line 34"/>
          <p:cNvSpPr>
            <a:spLocks noChangeShapeType="1"/>
          </p:cNvSpPr>
          <p:nvPr/>
        </p:nvSpPr>
        <p:spPr bwMode="auto">
          <a:xfrm>
            <a:off x="904875" y="4572000"/>
            <a:ext cx="331788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oval" w="med" len="med"/>
            <a:tailEnd/>
          </a:ln>
        </p:spPr>
        <p:txBody>
          <a:bodyPr/>
          <a:lstStyle/>
          <a:p>
            <a:endParaRPr lang="en-IN"/>
          </a:p>
        </p:txBody>
      </p:sp>
      <p:sp>
        <p:nvSpPr>
          <p:cNvPr id="4126" name="Line 35"/>
          <p:cNvSpPr>
            <a:spLocks noChangeShapeType="1"/>
          </p:cNvSpPr>
          <p:nvPr/>
        </p:nvSpPr>
        <p:spPr bwMode="auto">
          <a:xfrm>
            <a:off x="1230313" y="4230688"/>
            <a:ext cx="150812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IN"/>
          </a:p>
        </p:txBody>
      </p:sp>
      <p:sp>
        <p:nvSpPr>
          <p:cNvPr id="4127" name="Line 36"/>
          <p:cNvSpPr>
            <a:spLocks noChangeShapeType="1"/>
          </p:cNvSpPr>
          <p:nvPr/>
        </p:nvSpPr>
        <p:spPr bwMode="auto">
          <a:xfrm flipV="1">
            <a:off x="1230313" y="4225925"/>
            <a:ext cx="0" cy="339725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IN"/>
          </a:p>
        </p:txBody>
      </p:sp>
      <p:sp>
        <p:nvSpPr>
          <p:cNvPr id="4128" name="Line 37"/>
          <p:cNvSpPr>
            <a:spLocks noChangeShapeType="1"/>
          </p:cNvSpPr>
          <p:nvPr/>
        </p:nvSpPr>
        <p:spPr bwMode="auto">
          <a:xfrm flipV="1">
            <a:off x="2820988" y="2971800"/>
            <a:ext cx="531812" cy="1588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diamond" w="med" len="med"/>
            <a:tailEnd type="triangle" w="med" len="med"/>
          </a:ln>
        </p:spPr>
        <p:txBody>
          <a:bodyPr/>
          <a:lstStyle/>
          <a:p>
            <a:endParaRPr lang="en-IN"/>
          </a:p>
        </p:txBody>
      </p:sp>
      <p:sp>
        <p:nvSpPr>
          <p:cNvPr id="4129" name="Line 38"/>
          <p:cNvSpPr>
            <a:spLocks noChangeShapeType="1"/>
          </p:cNvSpPr>
          <p:nvPr/>
        </p:nvSpPr>
        <p:spPr bwMode="auto">
          <a:xfrm flipH="1" flipV="1">
            <a:off x="2595563" y="2871788"/>
            <a:ext cx="225425" cy="101600"/>
          </a:xfrm>
          <a:prstGeom prst="line">
            <a:avLst/>
          </a:prstGeom>
          <a:noFill/>
          <a:ln w="12700">
            <a:solidFill>
              <a:srgbClr val="FF3333"/>
            </a:solidFill>
            <a:round/>
            <a:headEnd type="diamond" w="med" len="med"/>
            <a:tailEnd/>
          </a:ln>
        </p:spPr>
        <p:txBody>
          <a:bodyPr/>
          <a:lstStyle/>
          <a:p>
            <a:endParaRPr lang="en-IN"/>
          </a:p>
        </p:txBody>
      </p:sp>
      <p:sp>
        <p:nvSpPr>
          <p:cNvPr id="4130" name="Line 39"/>
          <p:cNvSpPr>
            <a:spLocks noChangeShapeType="1"/>
          </p:cNvSpPr>
          <p:nvPr/>
        </p:nvSpPr>
        <p:spPr bwMode="auto">
          <a:xfrm flipV="1">
            <a:off x="2671763" y="2922588"/>
            <a:ext cx="17462" cy="765175"/>
          </a:xfrm>
          <a:prstGeom prst="line">
            <a:avLst/>
          </a:prstGeom>
          <a:noFill/>
          <a:ln w="28575">
            <a:solidFill>
              <a:srgbClr val="FF0000"/>
            </a:solidFill>
            <a:prstDash val="dash"/>
            <a:round/>
            <a:headEnd/>
            <a:tailEnd type="triangle" w="med" len="med"/>
          </a:ln>
        </p:spPr>
        <p:txBody>
          <a:bodyPr/>
          <a:lstStyle/>
          <a:p>
            <a:endParaRPr lang="en-IN"/>
          </a:p>
        </p:txBody>
      </p:sp>
      <p:sp>
        <p:nvSpPr>
          <p:cNvPr id="4131" name="Line 40"/>
          <p:cNvSpPr>
            <a:spLocks noChangeShapeType="1"/>
          </p:cNvSpPr>
          <p:nvPr/>
        </p:nvSpPr>
        <p:spPr bwMode="auto">
          <a:xfrm>
            <a:off x="2414588" y="3692525"/>
            <a:ext cx="263525" cy="0"/>
          </a:xfrm>
          <a:prstGeom prst="line">
            <a:avLst/>
          </a:prstGeom>
          <a:noFill/>
          <a:ln w="28575">
            <a:solidFill>
              <a:srgbClr val="FF0000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en-IN"/>
          </a:p>
        </p:txBody>
      </p:sp>
      <p:sp>
        <p:nvSpPr>
          <p:cNvPr id="4132" name="AutoShape 42"/>
          <p:cNvSpPr>
            <a:spLocks noChangeArrowheads="1"/>
          </p:cNvSpPr>
          <p:nvPr/>
        </p:nvSpPr>
        <p:spPr bwMode="auto">
          <a:xfrm>
            <a:off x="4483100" y="2438400"/>
            <a:ext cx="1219200" cy="1066800"/>
          </a:xfrm>
          <a:prstGeom prst="cube">
            <a:avLst>
              <a:gd name="adj" fmla="val 9245"/>
            </a:avLst>
          </a:prstGeom>
          <a:solidFill>
            <a:srgbClr val="00B0F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b="1">
                <a:solidFill>
                  <a:schemeClr val="tx1"/>
                </a:solidFill>
                <a:latin typeface="Calibri" pitchFamily="34" charset="0"/>
              </a:rPr>
              <a:t>TH0</a:t>
            </a:r>
          </a:p>
          <a:p>
            <a:pPr algn="ctr"/>
            <a:r>
              <a:rPr lang="en-US" sz="2400" b="1">
                <a:solidFill>
                  <a:schemeClr val="tx1"/>
                </a:solidFill>
                <a:latin typeface="Calibri" pitchFamily="34" charset="0"/>
              </a:rPr>
              <a:t>(8 Bit)</a:t>
            </a:r>
          </a:p>
        </p:txBody>
      </p:sp>
      <p:sp>
        <p:nvSpPr>
          <p:cNvPr id="4133" name="AutoShape 43"/>
          <p:cNvSpPr>
            <a:spLocks noChangeArrowheads="1"/>
          </p:cNvSpPr>
          <p:nvPr/>
        </p:nvSpPr>
        <p:spPr bwMode="auto">
          <a:xfrm>
            <a:off x="5943600" y="2438400"/>
            <a:ext cx="1219200" cy="1066800"/>
          </a:xfrm>
          <a:prstGeom prst="cube">
            <a:avLst>
              <a:gd name="adj" fmla="val 9245"/>
            </a:avLst>
          </a:prstGeom>
          <a:solidFill>
            <a:srgbClr val="00B0F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b="1">
                <a:solidFill>
                  <a:schemeClr val="tx1"/>
                </a:solidFill>
                <a:latin typeface="Calibri" pitchFamily="34" charset="0"/>
              </a:rPr>
              <a:t>TF0</a:t>
            </a:r>
          </a:p>
        </p:txBody>
      </p:sp>
      <p:sp>
        <p:nvSpPr>
          <p:cNvPr id="4134" name="Line 44"/>
          <p:cNvSpPr>
            <a:spLocks noChangeShapeType="1"/>
          </p:cNvSpPr>
          <p:nvPr/>
        </p:nvSpPr>
        <p:spPr bwMode="auto">
          <a:xfrm flipV="1">
            <a:off x="5665788" y="2971800"/>
            <a:ext cx="277812" cy="1588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IN"/>
          </a:p>
        </p:txBody>
      </p:sp>
      <p:sp>
        <p:nvSpPr>
          <p:cNvPr id="4135" name="Line 45"/>
          <p:cNvSpPr>
            <a:spLocks noChangeShapeType="1"/>
          </p:cNvSpPr>
          <p:nvPr/>
        </p:nvSpPr>
        <p:spPr bwMode="auto">
          <a:xfrm flipV="1">
            <a:off x="7099300" y="2971800"/>
            <a:ext cx="381000" cy="1588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IN"/>
          </a:p>
        </p:txBody>
      </p:sp>
      <p:sp>
        <p:nvSpPr>
          <p:cNvPr id="4136" name="Text Box 46"/>
          <p:cNvSpPr txBox="1">
            <a:spLocks noChangeArrowheads="1"/>
          </p:cNvSpPr>
          <p:nvPr/>
        </p:nvSpPr>
        <p:spPr bwMode="auto">
          <a:xfrm>
            <a:off x="2438400" y="1371600"/>
            <a:ext cx="4724400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3200" b="1" u="sng">
                <a:solidFill>
                  <a:srgbClr val="FFFF00"/>
                </a:solidFill>
                <a:latin typeface="Calibri" pitchFamily="34" charset="0"/>
              </a:rPr>
              <a:t>13 Bit Timer / Counter</a:t>
            </a:r>
          </a:p>
        </p:txBody>
      </p:sp>
      <p:sp>
        <p:nvSpPr>
          <p:cNvPr id="4137" name="Text Box 47"/>
          <p:cNvSpPr txBox="1">
            <a:spLocks noChangeArrowheads="1"/>
          </p:cNvSpPr>
          <p:nvPr/>
        </p:nvSpPr>
        <p:spPr bwMode="auto">
          <a:xfrm>
            <a:off x="438150" y="5643563"/>
            <a:ext cx="8277225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3200" b="1">
                <a:solidFill>
                  <a:schemeClr val="folHlink"/>
                </a:solidFill>
                <a:latin typeface="Calibri" pitchFamily="34" charset="0"/>
              </a:rPr>
              <a:t>Maximum Count = 1FFFh  (0001111111111111)</a:t>
            </a:r>
            <a:endParaRPr lang="en-US" sz="3200" b="1">
              <a:latin typeface="Calibri" pitchFamily="34" charset="0"/>
            </a:endParaRPr>
          </a:p>
        </p:txBody>
      </p:sp>
    </p:spTree>
  </p:cSld>
  <p:clrMapOvr>
    <a:masterClrMapping/>
  </p:clrMapOvr>
  <p:transition>
    <p:fade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8" name="AutoShape 2"/>
          <p:cNvSpPr>
            <a:spLocks noChangeArrowheads="1"/>
          </p:cNvSpPr>
          <p:nvPr/>
        </p:nvSpPr>
        <p:spPr bwMode="auto">
          <a:xfrm>
            <a:off x="3352800" y="2438400"/>
            <a:ext cx="1219200" cy="1066800"/>
          </a:xfrm>
          <a:prstGeom prst="cube">
            <a:avLst>
              <a:gd name="adj" fmla="val 9245"/>
            </a:avLst>
          </a:prstGeom>
          <a:solidFill>
            <a:srgbClr val="00B0F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b="1">
                <a:solidFill>
                  <a:schemeClr val="tx1"/>
                </a:solidFill>
                <a:latin typeface="Calibri" pitchFamily="34" charset="0"/>
              </a:rPr>
              <a:t>TL0</a:t>
            </a:r>
          </a:p>
          <a:p>
            <a:pPr algn="ctr"/>
            <a:r>
              <a:rPr lang="en-US" sz="2400" b="1">
                <a:solidFill>
                  <a:schemeClr val="tx1"/>
                </a:solidFill>
                <a:latin typeface="Calibri" pitchFamily="34" charset="0"/>
              </a:rPr>
              <a:t>(8 Bit)</a:t>
            </a:r>
          </a:p>
        </p:txBody>
      </p:sp>
      <p:sp>
        <p:nvSpPr>
          <p:cNvPr id="5129" name="Text Box 4"/>
          <p:cNvSpPr txBox="1">
            <a:spLocks noChangeArrowheads="1"/>
          </p:cNvSpPr>
          <p:nvPr/>
        </p:nvSpPr>
        <p:spPr bwMode="auto">
          <a:xfrm>
            <a:off x="7442200" y="2781300"/>
            <a:ext cx="167640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b="1">
                <a:solidFill>
                  <a:srgbClr val="CC99FF"/>
                </a:solidFill>
                <a:latin typeface="Calibri" pitchFamily="34" charset="0"/>
              </a:rPr>
              <a:t>INTERRUPT</a:t>
            </a:r>
          </a:p>
        </p:txBody>
      </p:sp>
      <p:sp>
        <p:nvSpPr>
          <p:cNvPr id="5130" name="Rectangle 6"/>
          <p:cNvSpPr>
            <a:spLocks noChangeArrowheads="1"/>
          </p:cNvSpPr>
          <p:nvPr/>
        </p:nvSpPr>
        <p:spPr bwMode="auto">
          <a:xfrm>
            <a:off x="457200" y="274638"/>
            <a:ext cx="8229600" cy="71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400" b="1">
                <a:solidFill>
                  <a:srgbClr val="FFC000"/>
                </a:solidFill>
                <a:latin typeface="Calibri" pitchFamily="34" charset="0"/>
              </a:rPr>
              <a:t>TIMER 0 – </a:t>
            </a:r>
            <a:r>
              <a:rPr lang="en-US" sz="4400" b="1">
                <a:solidFill>
                  <a:srgbClr val="FF0000"/>
                </a:solidFill>
                <a:latin typeface="Calibri" pitchFamily="34" charset="0"/>
              </a:rPr>
              <a:t>Mode 1</a:t>
            </a:r>
          </a:p>
        </p:txBody>
      </p:sp>
      <p:sp>
        <p:nvSpPr>
          <p:cNvPr id="5131" name="AutoShape 8"/>
          <p:cNvSpPr>
            <a:spLocks noChangeArrowheads="1"/>
          </p:cNvSpPr>
          <p:nvPr/>
        </p:nvSpPr>
        <p:spPr bwMode="auto">
          <a:xfrm>
            <a:off x="604838" y="2463800"/>
            <a:ext cx="450850" cy="339725"/>
          </a:xfrm>
          <a:prstGeom prst="cube">
            <a:avLst>
              <a:gd name="adj" fmla="val 9245"/>
            </a:avLst>
          </a:prstGeom>
          <a:solidFill>
            <a:srgbClr val="00B0F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600" b="1">
                <a:solidFill>
                  <a:schemeClr val="tx1"/>
                </a:solidFill>
                <a:latin typeface="Calibri" pitchFamily="34" charset="0"/>
              </a:rPr>
              <a:t>OSC</a:t>
            </a:r>
          </a:p>
        </p:txBody>
      </p:sp>
      <p:sp>
        <p:nvSpPr>
          <p:cNvPr id="5132" name="AutoShape 9"/>
          <p:cNvSpPr>
            <a:spLocks noChangeArrowheads="1"/>
          </p:cNvSpPr>
          <p:nvPr/>
        </p:nvSpPr>
        <p:spPr bwMode="auto">
          <a:xfrm>
            <a:off x="1381125" y="2463800"/>
            <a:ext cx="450850" cy="339725"/>
          </a:xfrm>
          <a:prstGeom prst="cube">
            <a:avLst>
              <a:gd name="adj" fmla="val 9245"/>
            </a:avLst>
          </a:prstGeom>
          <a:solidFill>
            <a:srgbClr val="00B0F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600" b="1">
                <a:solidFill>
                  <a:schemeClr val="tx1"/>
                </a:solidFill>
                <a:latin typeface="Calibri" pitchFamily="34" charset="0"/>
              </a:rPr>
              <a:t>÷12</a:t>
            </a:r>
          </a:p>
        </p:txBody>
      </p:sp>
      <p:sp>
        <p:nvSpPr>
          <p:cNvPr id="5133" name="AutoShape 10"/>
          <p:cNvSpPr>
            <a:spLocks noChangeArrowheads="1"/>
          </p:cNvSpPr>
          <p:nvPr/>
        </p:nvSpPr>
        <p:spPr bwMode="auto">
          <a:xfrm rot="10800000">
            <a:off x="1330325" y="3948113"/>
            <a:ext cx="414338" cy="374650"/>
          </a:xfrm>
          <a:prstGeom prst="moon">
            <a:avLst>
              <a:gd name="adj" fmla="val 86551"/>
            </a:avLst>
          </a:prstGeom>
          <a:solidFill>
            <a:srgbClr val="00B0F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134" name="AutoShape 11"/>
          <p:cNvSpPr>
            <a:spLocks noChangeArrowheads="1"/>
          </p:cNvSpPr>
          <p:nvPr/>
        </p:nvSpPr>
        <p:spPr bwMode="auto">
          <a:xfrm>
            <a:off x="2070100" y="3517900"/>
            <a:ext cx="338138" cy="373063"/>
          </a:xfrm>
          <a:prstGeom prst="flowChartDelay">
            <a:avLst/>
          </a:prstGeom>
          <a:solidFill>
            <a:srgbClr val="00B0F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" name="Group 12"/>
          <p:cNvGrpSpPr>
            <a:grpSpLocks/>
          </p:cNvGrpSpPr>
          <p:nvPr/>
        </p:nvGrpSpPr>
        <p:grpSpPr bwMode="auto">
          <a:xfrm>
            <a:off x="785813" y="3925888"/>
            <a:ext cx="376237" cy="271462"/>
            <a:chOff x="3456" y="2400"/>
            <a:chExt cx="480" cy="384"/>
          </a:xfrm>
          <a:solidFill>
            <a:srgbClr val="00B0F0"/>
          </a:solidFill>
        </p:grpSpPr>
        <p:sp>
          <p:nvSpPr>
            <p:cNvPr id="194573" name="AutoShape 13"/>
            <p:cNvSpPr>
              <a:spLocks noChangeArrowheads="1"/>
            </p:cNvSpPr>
            <p:nvPr/>
          </p:nvSpPr>
          <p:spPr bwMode="auto">
            <a:xfrm rot="16200000">
              <a:off x="3468" y="2388"/>
              <a:ext cx="384" cy="408"/>
            </a:xfrm>
            <a:prstGeom prst="flowChartMerge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94574" name="AutoShape 14"/>
            <p:cNvSpPr>
              <a:spLocks noChangeArrowheads="1"/>
            </p:cNvSpPr>
            <p:nvPr/>
          </p:nvSpPr>
          <p:spPr bwMode="auto">
            <a:xfrm>
              <a:off x="3792" y="2520"/>
              <a:ext cx="144" cy="144"/>
            </a:xfrm>
            <a:prstGeom prst="flowChartConnector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5136" name="Line 15"/>
          <p:cNvSpPr>
            <a:spLocks noChangeShapeType="1"/>
          </p:cNvSpPr>
          <p:nvPr/>
        </p:nvSpPr>
        <p:spPr bwMode="auto">
          <a:xfrm>
            <a:off x="1036638" y="2651125"/>
            <a:ext cx="338137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IN"/>
          </a:p>
        </p:txBody>
      </p:sp>
      <p:sp>
        <p:nvSpPr>
          <p:cNvPr id="5137" name="Line 16"/>
          <p:cNvSpPr>
            <a:spLocks noChangeShapeType="1"/>
          </p:cNvSpPr>
          <p:nvPr/>
        </p:nvSpPr>
        <p:spPr bwMode="auto">
          <a:xfrm>
            <a:off x="2108200" y="2973388"/>
            <a:ext cx="487363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diamond" w="med" len="med"/>
            <a:tailEnd type="diamond" w="med" len="med"/>
          </a:ln>
        </p:spPr>
        <p:txBody>
          <a:bodyPr/>
          <a:lstStyle/>
          <a:p>
            <a:endParaRPr lang="en-IN"/>
          </a:p>
        </p:txBody>
      </p:sp>
      <p:sp>
        <p:nvSpPr>
          <p:cNvPr id="5138" name="Line 17"/>
          <p:cNvSpPr>
            <a:spLocks noChangeShapeType="1"/>
          </p:cNvSpPr>
          <p:nvPr/>
        </p:nvSpPr>
        <p:spPr bwMode="auto">
          <a:xfrm>
            <a:off x="1806575" y="2651125"/>
            <a:ext cx="150813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IN"/>
          </a:p>
        </p:txBody>
      </p:sp>
      <p:sp>
        <p:nvSpPr>
          <p:cNvPr id="5139" name="Line 18"/>
          <p:cNvSpPr>
            <a:spLocks noChangeShapeType="1"/>
          </p:cNvSpPr>
          <p:nvPr/>
        </p:nvSpPr>
        <p:spPr bwMode="auto">
          <a:xfrm>
            <a:off x="1168400" y="4060825"/>
            <a:ext cx="206375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IN"/>
          </a:p>
        </p:txBody>
      </p:sp>
      <p:sp>
        <p:nvSpPr>
          <p:cNvPr id="5140" name="Line 19"/>
          <p:cNvSpPr>
            <a:spLocks noChangeShapeType="1"/>
          </p:cNvSpPr>
          <p:nvPr/>
        </p:nvSpPr>
        <p:spPr bwMode="auto">
          <a:xfrm>
            <a:off x="904875" y="3619500"/>
            <a:ext cx="1165225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oval" w="med" len="med"/>
            <a:tailEnd type="triangle" w="med" len="med"/>
          </a:ln>
        </p:spPr>
        <p:txBody>
          <a:bodyPr/>
          <a:lstStyle/>
          <a:p>
            <a:endParaRPr lang="en-IN"/>
          </a:p>
        </p:txBody>
      </p:sp>
      <p:sp>
        <p:nvSpPr>
          <p:cNvPr id="5141" name="Line 20"/>
          <p:cNvSpPr>
            <a:spLocks noChangeShapeType="1"/>
          </p:cNvSpPr>
          <p:nvPr/>
        </p:nvSpPr>
        <p:spPr bwMode="auto">
          <a:xfrm>
            <a:off x="1738313" y="4129088"/>
            <a:ext cx="187325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IN"/>
          </a:p>
        </p:txBody>
      </p:sp>
      <p:sp>
        <p:nvSpPr>
          <p:cNvPr id="5142" name="Line 21"/>
          <p:cNvSpPr>
            <a:spLocks noChangeShapeType="1"/>
          </p:cNvSpPr>
          <p:nvPr/>
        </p:nvSpPr>
        <p:spPr bwMode="auto">
          <a:xfrm>
            <a:off x="1919288" y="3789363"/>
            <a:ext cx="150812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IN"/>
          </a:p>
        </p:txBody>
      </p:sp>
      <p:sp>
        <p:nvSpPr>
          <p:cNvPr id="5143" name="Line 22"/>
          <p:cNvSpPr>
            <a:spLocks noChangeShapeType="1"/>
          </p:cNvSpPr>
          <p:nvPr/>
        </p:nvSpPr>
        <p:spPr bwMode="auto">
          <a:xfrm flipV="1">
            <a:off x="904875" y="3341688"/>
            <a:ext cx="1052513" cy="635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oval" w="med" len="med"/>
            <a:tailEnd/>
          </a:ln>
        </p:spPr>
        <p:txBody>
          <a:bodyPr/>
          <a:lstStyle/>
          <a:p>
            <a:endParaRPr lang="en-IN"/>
          </a:p>
        </p:txBody>
      </p:sp>
      <p:sp>
        <p:nvSpPr>
          <p:cNvPr id="5144" name="Line 23"/>
          <p:cNvSpPr>
            <a:spLocks noChangeShapeType="1"/>
          </p:cNvSpPr>
          <p:nvPr/>
        </p:nvSpPr>
        <p:spPr bwMode="auto">
          <a:xfrm>
            <a:off x="1957388" y="2644775"/>
            <a:ext cx="0" cy="26035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IN"/>
          </a:p>
        </p:txBody>
      </p:sp>
      <p:sp>
        <p:nvSpPr>
          <p:cNvPr id="5145" name="Line 24"/>
          <p:cNvSpPr>
            <a:spLocks noChangeShapeType="1"/>
          </p:cNvSpPr>
          <p:nvPr/>
        </p:nvSpPr>
        <p:spPr bwMode="auto">
          <a:xfrm flipV="1">
            <a:off x="1957388" y="3041650"/>
            <a:ext cx="0" cy="306388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IN"/>
          </a:p>
        </p:txBody>
      </p:sp>
      <p:sp>
        <p:nvSpPr>
          <p:cNvPr id="5146" name="Line 25"/>
          <p:cNvSpPr>
            <a:spLocks noChangeShapeType="1"/>
          </p:cNvSpPr>
          <p:nvPr/>
        </p:nvSpPr>
        <p:spPr bwMode="auto">
          <a:xfrm flipV="1">
            <a:off x="1919288" y="3784600"/>
            <a:ext cx="0" cy="339725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IN"/>
          </a:p>
        </p:txBody>
      </p:sp>
      <p:graphicFrame>
        <p:nvGraphicFramePr>
          <p:cNvPr id="5122" name="Object 2"/>
          <p:cNvGraphicFramePr>
            <a:graphicFrameLocks noChangeAspect="1"/>
          </p:cNvGraphicFramePr>
          <p:nvPr/>
        </p:nvGraphicFramePr>
        <p:xfrm>
          <a:off x="2032000" y="2803525"/>
          <a:ext cx="4318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571320" imgH="203040" progId="">
                  <p:embed/>
                </p:oleObj>
              </mc:Choice>
              <mc:Fallback>
                <p:oleObj name="Equation" r:id="rId2" imgW="571320" imgH="203040" progId="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32000" y="2803525"/>
                        <a:ext cx="431800" cy="139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3" name="Object 3"/>
          <p:cNvGraphicFramePr>
            <a:graphicFrameLocks noChangeAspect="1"/>
          </p:cNvGraphicFramePr>
          <p:nvPr/>
        </p:nvGraphicFramePr>
        <p:xfrm>
          <a:off x="2032000" y="3041650"/>
          <a:ext cx="412750" cy="138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545760" imgH="203040" progId="">
                  <p:embed/>
                </p:oleObj>
              </mc:Choice>
              <mc:Fallback>
                <p:oleObj name="Equation" r:id="rId4" imgW="545760" imgH="203040" progId="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32000" y="3041650"/>
                        <a:ext cx="412750" cy="138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47" name="Line 28"/>
          <p:cNvSpPr>
            <a:spLocks noChangeShapeType="1"/>
          </p:cNvSpPr>
          <p:nvPr/>
        </p:nvSpPr>
        <p:spPr bwMode="auto">
          <a:xfrm flipH="1" flipV="1">
            <a:off x="1957388" y="2905125"/>
            <a:ext cx="150812" cy="68263"/>
          </a:xfrm>
          <a:prstGeom prst="line">
            <a:avLst/>
          </a:prstGeom>
          <a:noFill/>
          <a:ln w="12700">
            <a:solidFill>
              <a:srgbClr val="FF3333"/>
            </a:solidFill>
            <a:round/>
            <a:headEnd type="diamond" w="med" len="med"/>
            <a:tailEnd/>
          </a:ln>
        </p:spPr>
        <p:txBody>
          <a:bodyPr/>
          <a:lstStyle/>
          <a:p>
            <a:endParaRPr lang="en-IN"/>
          </a:p>
        </p:txBody>
      </p:sp>
      <p:sp>
        <p:nvSpPr>
          <p:cNvPr id="5148" name="Line 29"/>
          <p:cNvSpPr>
            <a:spLocks noChangeShapeType="1"/>
          </p:cNvSpPr>
          <p:nvPr/>
        </p:nvSpPr>
        <p:spPr bwMode="auto">
          <a:xfrm>
            <a:off x="641350" y="4060825"/>
            <a:ext cx="150813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oval" w="med" len="med"/>
            <a:tailEnd type="triangle" w="med" len="med"/>
          </a:ln>
        </p:spPr>
        <p:txBody>
          <a:bodyPr/>
          <a:lstStyle/>
          <a:p>
            <a:endParaRPr lang="en-IN"/>
          </a:p>
        </p:txBody>
      </p:sp>
      <p:graphicFrame>
        <p:nvGraphicFramePr>
          <p:cNvPr id="5124" name="Object 4"/>
          <p:cNvGraphicFramePr>
            <a:graphicFrameLocks noChangeAspect="1"/>
          </p:cNvGraphicFramePr>
          <p:nvPr/>
        </p:nvGraphicFramePr>
        <p:xfrm>
          <a:off x="276225" y="4479925"/>
          <a:ext cx="566738" cy="184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672840" imgH="241200" progId="">
                  <p:embed/>
                </p:oleObj>
              </mc:Choice>
              <mc:Fallback>
                <p:oleObj name="Equation" r:id="rId6" imgW="672840" imgH="241200" progId="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6225" y="4479925"/>
                        <a:ext cx="566738" cy="184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5" name="Object 5"/>
          <p:cNvGraphicFramePr>
            <a:graphicFrameLocks noChangeAspect="1"/>
          </p:cNvGraphicFramePr>
          <p:nvPr/>
        </p:nvGraphicFramePr>
        <p:xfrm>
          <a:off x="228600" y="3967163"/>
          <a:ext cx="385763" cy="180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342720" imgH="177480" progId="">
                  <p:embed/>
                </p:oleObj>
              </mc:Choice>
              <mc:Fallback>
                <p:oleObj name="Equation" r:id="rId8" imgW="342720" imgH="177480" progId="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" y="3967163"/>
                        <a:ext cx="385763" cy="180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6" name="Object 6"/>
          <p:cNvGraphicFramePr>
            <a:graphicFrameLocks noChangeAspect="1"/>
          </p:cNvGraphicFramePr>
          <p:nvPr/>
        </p:nvGraphicFramePr>
        <p:xfrm>
          <a:off x="476250" y="3509963"/>
          <a:ext cx="360363" cy="198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291960" imgH="177480" progId="">
                  <p:embed/>
                </p:oleObj>
              </mc:Choice>
              <mc:Fallback>
                <p:oleObj name="Equation" r:id="rId10" imgW="291960" imgH="177480" progId="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6250" y="3509963"/>
                        <a:ext cx="360363" cy="1984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7" name="Object 7"/>
          <p:cNvGraphicFramePr>
            <a:graphicFrameLocks noChangeAspect="1"/>
          </p:cNvGraphicFramePr>
          <p:nvPr/>
        </p:nvGraphicFramePr>
        <p:xfrm>
          <a:off x="327025" y="3244850"/>
          <a:ext cx="555625" cy="185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482400" imgH="177480" progId="">
                  <p:embed/>
                </p:oleObj>
              </mc:Choice>
              <mc:Fallback>
                <p:oleObj name="Equation" r:id="rId12" imgW="482400" imgH="177480" progId="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7025" y="3244850"/>
                        <a:ext cx="555625" cy="1857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49" name="Line 34"/>
          <p:cNvSpPr>
            <a:spLocks noChangeShapeType="1"/>
          </p:cNvSpPr>
          <p:nvPr/>
        </p:nvSpPr>
        <p:spPr bwMode="auto">
          <a:xfrm>
            <a:off x="904875" y="4572000"/>
            <a:ext cx="331788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oval" w="med" len="med"/>
            <a:tailEnd/>
          </a:ln>
        </p:spPr>
        <p:txBody>
          <a:bodyPr/>
          <a:lstStyle/>
          <a:p>
            <a:endParaRPr lang="en-IN"/>
          </a:p>
        </p:txBody>
      </p:sp>
      <p:sp>
        <p:nvSpPr>
          <p:cNvPr id="5150" name="Line 35"/>
          <p:cNvSpPr>
            <a:spLocks noChangeShapeType="1"/>
          </p:cNvSpPr>
          <p:nvPr/>
        </p:nvSpPr>
        <p:spPr bwMode="auto">
          <a:xfrm>
            <a:off x="1230313" y="4230688"/>
            <a:ext cx="150812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IN"/>
          </a:p>
        </p:txBody>
      </p:sp>
      <p:sp>
        <p:nvSpPr>
          <p:cNvPr id="5151" name="Line 36"/>
          <p:cNvSpPr>
            <a:spLocks noChangeShapeType="1"/>
          </p:cNvSpPr>
          <p:nvPr/>
        </p:nvSpPr>
        <p:spPr bwMode="auto">
          <a:xfrm flipV="1">
            <a:off x="1230313" y="4225925"/>
            <a:ext cx="0" cy="339725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IN"/>
          </a:p>
        </p:txBody>
      </p:sp>
      <p:sp>
        <p:nvSpPr>
          <p:cNvPr id="5152" name="Line 37"/>
          <p:cNvSpPr>
            <a:spLocks noChangeShapeType="1"/>
          </p:cNvSpPr>
          <p:nvPr/>
        </p:nvSpPr>
        <p:spPr bwMode="auto">
          <a:xfrm flipV="1">
            <a:off x="2820988" y="2971800"/>
            <a:ext cx="531812" cy="1588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diamond" w="med" len="med"/>
            <a:tailEnd type="triangle" w="med" len="med"/>
          </a:ln>
        </p:spPr>
        <p:txBody>
          <a:bodyPr/>
          <a:lstStyle/>
          <a:p>
            <a:endParaRPr lang="en-IN"/>
          </a:p>
        </p:txBody>
      </p:sp>
      <p:sp>
        <p:nvSpPr>
          <p:cNvPr id="5153" name="Line 38"/>
          <p:cNvSpPr>
            <a:spLocks noChangeShapeType="1"/>
          </p:cNvSpPr>
          <p:nvPr/>
        </p:nvSpPr>
        <p:spPr bwMode="auto">
          <a:xfrm flipH="1" flipV="1">
            <a:off x="2595563" y="2871788"/>
            <a:ext cx="225425" cy="101600"/>
          </a:xfrm>
          <a:prstGeom prst="line">
            <a:avLst/>
          </a:prstGeom>
          <a:noFill/>
          <a:ln w="12700">
            <a:solidFill>
              <a:srgbClr val="FF3333"/>
            </a:solidFill>
            <a:round/>
            <a:headEnd type="diamond" w="med" len="med"/>
            <a:tailEnd/>
          </a:ln>
        </p:spPr>
        <p:txBody>
          <a:bodyPr/>
          <a:lstStyle/>
          <a:p>
            <a:endParaRPr lang="en-IN"/>
          </a:p>
        </p:txBody>
      </p:sp>
      <p:sp>
        <p:nvSpPr>
          <p:cNvPr id="5154" name="Line 39"/>
          <p:cNvSpPr>
            <a:spLocks noChangeShapeType="1"/>
          </p:cNvSpPr>
          <p:nvPr/>
        </p:nvSpPr>
        <p:spPr bwMode="auto">
          <a:xfrm flipV="1">
            <a:off x="2671763" y="2922588"/>
            <a:ext cx="17462" cy="765175"/>
          </a:xfrm>
          <a:prstGeom prst="line">
            <a:avLst/>
          </a:prstGeom>
          <a:noFill/>
          <a:ln w="28575">
            <a:solidFill>
              <a:srgbClr val="FF0000"/>
            </a:solidFill>
            <a:prstDash val="dash"/>
            <a:round/>
            <a:headEnd/>
            <a:tailEnd type="triangle" w="med" len="med"/>
          </a:ln>
        </p:spPr>
        <p:txBody>
          <a:bodyPr/>
          <a:lstStyle/>
          <a:p>
            <a:endParaRPr lang="en-IN"/>
          </a:p>
        </p:txBody>
      </p:sp>
      <p:sp>
        <p:nvSpPr>
          <p:cNvPr id="5155" name="Line 40"/>
          <p:cNvSpPr>
            <a:spLocks noChangeShapeType="1"/>
          </p:cNvSpPr>
          <p:nvPr/>
        </p:nvSpPr>
        <p:spPr bwMode="auto">
          <a:xfrm>
            <a:off x="2414588" y="3692525"/>
            <a:ext cx="263525" cy="0"/>
          </a:xfrm>
          <a:prstGeom prst="line">
            <a:avLst/>
          </a:prstGeom>
          <a:noFill/>
          <a:ln w="28575">
            <a:solidFill>
              <a:srgbClr val="FF0000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en-IN"/>
          </a:p>
        </p:txBody>
      </p:sp>
      <p:sp>
        <p:nvSpPr>
          <p:cNvPr id="5156" name="AutoShape 42"/>
          <p:cNvSpPr>
            <a:spLocks noChangeArrowheads="1"/>
          </p:cNvSpPr>
          <p:nvPr/>
        </p:nvSpPr>
        <p:spPr bwMode="auto">
          <a:xfrm>
            <a:off x="4483100" y="2438400"/>
            <a:ext cx="1219200" cy="1066800"/>
          </a:xfrm>
          <a:prstGeom prst="cube">
            <a:avLst>
              <a:gd name="adj" fmla="val 9245"/>
            </a:avLst>
          </a:prstGeom>
          <a:solidFill>
            <a:srgbClr val="00B0F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b="1">
                <a:solidFill>
                  <a:schemeClr val="tx1"/>
                </a:solidFill>
                <a:latin typeface="Calibri" pitchFamily="34" charset="0"/>
              </a:rPr>
              <a:t>TH0</a:t>
            </a:r>
          </a:p>
          <a:p>
            <a:pPr algn="ctr"/>
            <a:r>
              <a:rPr lang="en-US" sz="2400" b="1">
                <a:solidFill>
                  <a:schemeClr val="tx1"/>
                </a:solidFill>
                <a:latin typeface="Calibri" pitchFamily="34" charset="0"/>
              </a:rPr>
              <a:t>(8 Bit)</a:t>
            </a:r>
          </a:p>
        </p:txBody>
      </p:sp>
      <p:sp>
        <p:nvSpPr>
          <p:cNvPr id="5157" name="AutoShape 43"/>
          <p:cNvSpPr>
            <a:spLocks noChangeArrowheads="1"/>
          </p:cNvSpPr>
          <p:nvPr/>
        </p:nvSpPr>
        <p:spPr bwMode="auto">
          <a:xfrm>
            <a:off x="5943600" y="2438400"/>
            <a:ext cx="1219200" cy="1066800"/>
          </a:xfrm>
          <a:prstGeom prst="cube">
            <a:avLst>
              <a:gd name="adj" fmla="val 9245"/>
            </a:avLst>
          </a:prstGeom>
          <a:solidFill>
            <a:srgbClr val="00B0F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b="1">
                <a:solidFill>
                  <a:schemeClr val="tx1"/>
                </a:solidFill>
                <a:latin typeface="Calibri" pitchFamily="34" charset="0"/>
              </a:rPr>
              <a:t>TF0</a:t>
            </a:r>
          </a:p>
        </p:txBody>
      </p:sp>
      <p:sp>
        <p:nvSpPr>
          <p:cNvPr id="5158" name="Line 44"/>
          <p:cNvSpPr>
            <a:spLocks noChangeShapeType="1"/>
          </p:cNvSpPr>
          <p:nvPr/>
        </p:nvSpPr>
        <p:spPr bwMode="auto">
          <a:xfrm flipV="1">
            <a:off x="5665788" y="2971800"/>
            <a:ext cx="277812" cy="1588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IN"/>
          </a:p>
        </p:txBody>
      </p:sp>
      <p:sp>
        <p:nvSpPr>
          <p:cNvPr id="5159" name="Line 45"/>
          <p:cNvSpPr>
            <a:spLocks noChangeShapeType="1"/>
          </p:cNvSpPr>
          <p:nvPr/>
        </p:nvSpPr>
        <p:spPr bwMode="auto">
          <a:xfrm flipV="1">
            <a:off x="7099300" y="2971800"/>
            <a:ext cx="381000" cy="1588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IN"/>
          </a:p>
        </p:txBody>
      </p:sp>
      <p:sp>
        <p:nvSpPr>
          <p:cNvPr id="5160" name="Text Box 46"/>
          <p:cNvSpPr txBox="1">
            <a:spLocks noChangeArrowheads="1"/>
          </p:cNvSpPr>
          <p:nvPr/>
        </p:nvSpPr>
        <p:spPr bwMode="auto">
          <a:xfrm>
            <a:off x="2438400" y="1371600"/>
            <a:ext cx="4724400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3200" b="1" u="sng">
                <a:solidFill>
                  <a:srgbClr val="FFFF00"/>
                </a:solidFill>
                <a:latin typeface="Calibri" pitchFamily="34" charset="0"/>
              </a:rPr>
              <a:t>16 Bit Timer / Counter</a:t>
            </a:r>
          </a:p>
        </p:txBody>
      </p:sp>
      <p:sp>
        <p:nvSpPr>
          <p:cNvPr id="5161" name="Text Box 47"/>
          <p:cNvSpPr txBox="1">
            <a:spLocks noChangeArrowheads="1"/>
          </p:cNvSpPr>
          <p:nvPr/>
        </p:nvSpPr>
        <p:spPr bwMode="auto">
          <a:xfrm>
            <a:off x="438150" y="5643563"/>
            <a:ext cx="8277225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3200" b="1">
                <a:solidFill>
                  <a:schemeClr val="folHlink"/>
                </a:solidFill>
                <a:latin typeface="Calibri" pitchFamily="34" charset="0"/>
              </a:rPr>
              <a:t>Maximum Count = FFFFh  (1111111111111111)</a:t>
            </a:r>
            <a:endParaRPr lang="en-US" sz="3200" b="1">
              <a:latin typeface="Calibri" pitchFamily="34" charset="0"/>
            </a:endParaRPr>
          </a:p>
        </p:txBody>
      </p:sp>
    </p:spTree>
  </p:cSld>
  <p:clrMapOvr>
    <a:masterClrMapping/>
  </p:clrMapOvr>
  <p:transition>
    <p:fade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2" name="AutoShape 39"/>
          <p:cNvSpPr>
            <a:spLocks noChangeArrowheads="1"/>
          </p:cNvSpPr>
          <p:nvPr/>
        </p:nvSpPr>
        <p:spPr bwMode="auto">
          <a:xfrm>
            <a:off x="3352800" y="4724400"/>
            <a:ext cx="1219200" cy="1066800"/>
          </a:xfrm>
          <a:prstGeom prst="cube">
            <a:avLst>
              <a:gd name="adj" fmla="val 9245"/>
            </a:avLst>
          </a:prstGeom>
          <a:solidFill>
            <a:srgbClr val="00B0F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b="1">
                <a:solidFill>
                  <a:schemeClr val="tx1"/>
                </a:solidFill>
                <a:latin typeface="Calibri" pitchFamily="34" charset="0"/>
              </a:rPr>
              <a:t>TH0</a:t>
            </a:r>
          </a:p>
          <a:p>
            <a:pPr algn="ctr"/>
            <a:r>
              <a:rPr lang="en-US" sz="2400" b="1">
                <a:solidFill>
                  <a:schemeClr val="tx1"/>
                </a:solidFill>
                <a:latin typeface="Calibri" pitchFamily="34" charset="0"/>
              </a:rPr>
              <a:t>(8 Bit)</a:t>
            </a:r>
          </a:p>
        </p:txBody>
      </p:sp>
      <p:sp>
        <p:nvSpPr>
          <p:cNvPr id="6153" name="Line 45"/>
          <p:cNvSpPr>
            <a:spLocks noChangeShapeType="1"/>
          </p:cNvSpPr>
          <p:nvPr/>
        </p:nvSpPr>
        <p:spPr bwMode="auto">
          <a:xfrm>
            <a:off x="5181600" y="2971800"/>
            <a:ext cx="0" cy="12192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IN"/>
          </a:p>
        </p:txBody>
      </p:sp>
      <p:sp>
        <p:nvSpPr>
          <p:cNvPr id="6154" name="Line 46"/>
          <p:cNvSpPr>
            <a:spLocks noChangeShapeType="1"/>
          </p:cNvSpPr>
          <p:nvPr/>
        </p:nvSpPr>
        <p:spPr bwMode="auto">
          <a:xfrm flipV="1">
            <a:off x="3962400" y="3505200"/>
            <a:ext cx="0" cy="1295400"/>
          </a:xfrm>
          <a:prstGeom prst="line">
            <a:avLst/>
          </a:prstGeom>
          <a:noFill/>
          <a:ln w="111125">
            <a:solidFill>
              <a:srgbClr val="FF0000"/>
            </a:solidFill>
            <a:round/>
            <a:headEnd/>
            <a:tailEnd type="triangl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6155" name="AutoShape 47"/>
          <p:cNvSpPr>
            <a:spLocks noChangeArrowheads="1"/>
          </p:cNvSpPr>
          <p:nvPr/>
        </p:nvSpPr>
        <p:spPr bwMode="auto">
          <a:xfrm>
            <a:off x="3619500" y="3911600"/>
            <a:ext cx="685800" cy="533400"/>
          </a:xfrm>
          <a:prstGeom prst="flowChartExtract">
            <a:avLst/>
          </a:prstGeom>
          <a:solidFill>
            <a:srgbClr val="00B0F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156" name="Line 48"/>
          <p:cNvSpPr>
            <a:spLocks noChangeShapeType="1"/>
          </p:cNvSpPr>
          <p:nvPr/>
        </p:nvSpPr>
        <p:spPr bwMode="auto">
          <a:xfrm flipH="1">
            <a:off x="4114800" y="4178300"/>
            <a:ext cx="1066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IN"/>
          </a:p>
        </p:txBody>
      </p:sp>
      <p:sp>
        <p:nvSpPr>
          <p:cNvPr id="6157" name="Text Box 49"/>
          <p:cNvSpPr txBox="1">
            <a:spLocks noChangeArrowheads="1"/>
          </p:cNvSpPr>
          <p:nvPr/>
        </p:nvSpPr>
        <p:spPr bwMode="auto">
          <a:xfrm>
            <a:off x="4267200" y="3835400"/>
            <a:ext cx="99060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b="1">
                <a:solidFill>
                  <a:srgbClr val="00B0F0"/>
                </a:solidFill>
                <a:latin typeface="Calibri" pitchFamily="34" charset="0"/>
              </a:rPr>
              <a:t>Reload</a:t>
            </a:r>
          </a:p>
        </p:txBody>
      </p:sp>
      <p:sp>
        <p:nvSpPr>
          <p:cNvPr id="6158" name="Rectangle 50"/>
          <p:cNvSpPr>
            <a:spLocks noChangeArrowheads="1"/>
          </p:cNvSpPr>
          <p:nvPr/>
        </p:nvSpPr>
        <p:spPr bwMode="auto">
          <a:xfrm>
            <a:off x="457200" y="274638"/>
            <a:ext cx="8229600" cy="71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400" b="1">
                <a:solidFill>
                  <a:srgbClr val="FFC000"/>
                </a:solidFill>
                <a:latin typeface="Calibri" pitchFamily="34" charset="0"/>
              </a:rPr>
              <a:t>TIMER 0 – </a:t>
            </a:r>
            <a:r>
              <a:rPr lang="en-US" sz="4400" b="1">
                <a:solidFill>
                  <a:srgbClr val="FF0000"/>
                </a:solidFill>
                <a:latin typeface="Calibri" pitchFamily="34" charset="0"/>
              </a:rPr>
              <a:t>Mode 2</a:t>
            </a:r>
          </a:p>
        </p:txBody>
      </p:sp>
      <p:sp>
        <p:nvSpPr>
          <p:cNvPr id="6159" name="Text Box 51"/>
          <p:cNvSpPr txBox="1">
            <a:spLocks noChangeArrowheads="1"/>
          </p:cNvSpPr>
          <p:nvPr/>
        </p:nvSpPr>
        <p:spPr bwMode="auto">
          <a:xfrm>
            <a:off x="685800" y="1295400"/>
            <a:ext cx="8077200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3200" b="1" u="sng">
                <a:solidFill>
                  <a:srgbClr val="FFFF00"/>
                </a:solidFill>
                <a:latin typeface="Calibri" pitchFamily="34" charset="0"/>
              </a:rPr>
              <a:t>8 Bit Timer / Counter with AUTORELOAD</a:t>
            </a:r>
          </a:p>
        </p:txBody>
      </p:sp>
      <p:sp>
        <p:nvSpPr>
          <p:cNvPr id="6160" name="AutoShape 2"/>
          <p:cNvSpPr>
            <a:spLocks noChangeArrowheads="1"/>
          </p:cNvSpPr>
          <p:nvPr/>
        </p:nvSpPr>
        <p:spPr bwMode="auto">
          <a:xfrm>
            <a:off x="3352800" y="2438400"/>
            <a:ext cx="1219200" cy="1066800"/>
          </a:xfrm>
          <a:prstGeom prst="cube">
            <a:avLst>
              <a:gd name="adj" fmla="val 9245"/>
            </a:avLst>
          </a:prstGeom>
          <a:solidFill>
            <a:srgbClr val="00B0F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b="1">
                <a:solidFill>
                  <a:schemeClr val="tx1"/>
                </a:solidFill>
                <a:latin typeface="Calibri" pitchFamily="34" charset="0"/>
              </a:rPr>
              <a:t>TL0</a:t>
            </a:r>
          </a:p>
          <a:p>
            <a:pPr algn="ctr"/>
            <a:r>
              <a:rPr lang="en-US" sz="2400" b="1">
                <a:solidFill>
                  <a:schemeClr val="tx1"/>
                </a:solidFill>
                <a:latin typeface="Calibri" pitchFamily="34" charset="0"/>
              </a:rPr>
              <a:t>(8 Bit)</a:t>
            </a:r>
          </a:p>
        </p:txBody>
      </p:sp>
      <p:sp>
        <p:nvSpPr>
          <p:cNvPr id="6161" name="AutoShape 8"/>
          <p:cNvSpPr>
            <a:spLocks noChangeArrowheads="1"/>
          </p:cNvSpPr>
          <p:nvPr/>
        </p:nvSpPr>
        <p:spPr bwMode="auto">
          <a:xfrm>
            <a:off x="604838" y="2463800"/>
            <a:ext cx="450850" cy="339725"/>
          </a:xfrm>
          <a:prstGeom prst="cube">
            <a:avLst>
              <a:gd name="adj" fmla="val 9245"/>
            </a:avLst>
          </a:prstGeom>
          <a:solidFill>
            <a:srgbClr val="00B0F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600" b="1">
                <a:solidFill>
                  <a:schemeClr val="tx1"/>
                </a:solidFill>
                <a:latin typeface="Calibri" pitchFamily="34" charset="0"/>
              </a:rPr>
              <a:t>OSC</a:t>
            </a:r>
          </a:p>
        </p:txBody>
      </p:sp>
      <p:sp>
        <p:nvSpPr>
          <p:cNvPr id="6162" name="AutoShape 9"/>
          <p:cNvSpPr>
            <a:spLocks noChangeArrowheads="1"/>
          </p:cNvSpPr>
          <p:nvPr/>
        </p:nvSpPr>
        <p:spPr bwMode="auto">
          <a:xfrm>
            <a:off x="1381125" y="2463800"/>
            <a:ext cx="450850" cy="339725"/>
          </a:xfrm>
          <a:prstGeom prst="cube">
            <a:avLst>
              <a:gd name="adj" fmla="val 9245"/>
            </a:avLst>
          </a:prstGeom>
          <a:solidFill>
            <a:srgbClr val="00B0F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600" b="1">
                <a:solidFill>
                  <a:schemeClr val="tx1"/>
                </a:solidFill>
                <a:latin typeface="Calibri" pitchFamily="34" charset="0"/>
              </a:rPr>
              <a:t>÷12</a:t>
            </a:r>
          </a:p>
        </p:txBody>
      </p:sp>
      <p:sp>
        <p:nvSpPr>
          <p:cNvPr id="6163" name="AutoShape 10"/>
          <p:cNvSpPr>
            <a:spLocks noChangeArrowheads="1"/>
          </p:cNvSpPr>
          <p:nvPr/>
        </p:nvSpPr>
        <p:spPr bwMode="auto">
          <a:xfrm rot="10800000">
            <a:off x="1330325" y="3948113"/>
            <a:ext cx="414338" cy="374650"/>
          </a:xfrm>
          <a:prstGeom prst="moon">
            <a:avLst>
              <a:gd name="adj" fmla="val 86551"/>
            </a:avLst>
          </a:prstGeom>
          <a:solidFill>
            <a:srgbClr val="00B0F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164" name="AutoShape 11"/>
          <p:cNvSpPr>
            <a:spLocks noChangeArrowheads="1"/>
          </p:cNvSpPr>
          <p:nvPr/>
        </p:nvSpPr>
        <p:spPr bwMode="auto">
          <a:xfrm>
            <a:off x="2070100" y="3517900"/>
            <a:ext cx="338138" cy="373063"/>
          </a:xfrm>
          <a:prstGeom prst="flowChartDelay">
            <a:avLst/>
          </a:prstGeom>
          <a:solidFill>
            <a:srgbClr val="00B0F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" name="Group 12"/>
          <p:cNvGrpSpPr>
            <a:grpSpLocks/>
          </p:cNvGrpSpPr>
          <p:nvPr/>
        </p:nvGrpSpPr>
        <p:grpSpPr bwMode="auto">
          <a:xfrm>
            <a:off x="785813" y="3925888"/>
            <a:ext cx="376237" cy="271462"/>
            <a:chOff x="3456" y="2400"/>
            <a:chExt cx="480" cy="384"/>
          </a:xfrm>
          <a:solidFill>
            <a:srgbClr val="00B0F0"/>
          </a:solidFill>
        </p:grpSpPr>
        <p:sp>
          <p:nvSpPr>
            <p:cNvPr id="58" name="AutoShape 13"/>
            <p:cNvSpPr>
              <a:spLocks noChangeArrowheads="1"/>
            </p:cNvSpPr>
            <p:nvPr/>
          </p:nvSpPr>
          <p:spPr bwMode="auto">
            <a:xfrm rot="16200000">
              <a:off x="3468" y="2388"/>
              <a:ext cx="384" cy="408"/>
            </a:xfrm>
            <a:prstGeom prst="flowChartMerge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9" name="AutoShape 14"/>
            <p:cNvSpPr>
              <a:spLocks noChangeArrowheads="1"/>
            </p:cNvSpPr>
            <p:nvPr/>
          </p:nvSpPr>
          <p:spPr bwMode="auto">
            <a:xfrm>
              <a:off x="3792" y="2520"/>
              <a:ext cx="144" cy="144"/>
            </a:xfrm>
            <a:prstGeom prst="flowChartConnector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6166" name="Line 15"/>
          <p:cNvSpPr>
            <a:spLocks noChangeShapeType="1"/>
          </p:cNvSpPr>
          <p:nvPr/>
        </p:nvSpPr>
        <p:spPr bwMode="auto">
          <a:xfrm>
            <a:off x="1036638" y="2651125"/>
            <a:ext cx="338137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IN"/>
          </a:p>
        </p:txBody>
      </p:sp>
      <p:sp>
        <p:nvSpPr>
          <p:cNvPr id="6167" name="Line 16"/>
          <p:cNvSpPr>
            <a:spLocks noChangeShapeType="1"/>
          </p:cNvSpPr>
          <p:nvPr/>
        </p:nvSpPr>
        <p:spPr bwMode="auto">
          <a:xfrm>
            <a:off x="2108200" y="2973388"/>
            <a:ext cx="487363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diamond" w="med" len="med"/>
            <a:tailEnd type="diamond" w="med" len="med"/>
          </a:ln>
        </p:spPr>
        <p:txBody>
          <a:bodyPr/>
          <a:lstStyle/>
          <a:p>
            <a:endParaRPr lang="en-IN"/>
          </a:p>
        </p:txBody>
      </p:sp>
      <p:sp>
        <p:nvSpPr>
          <p:cNvPr id="6168" name="Line 17"/>
          <p:cNvSpPr>
            <a:spLocks noChangeShapeType="1"/>
          </p:cNvSpPr>
          <p:nvPr/>
        </p:nvSpPr>
        <p:spPr bwMode="auto">
          <a:xfrm>
            <a:off x="1806575" y="2651125"/>
            <a:ext cx="150813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IN"/>
          </a:p>
        </p:txBody>
      </p:sp>
      <p:sp>
        <p:nvSpPr>
          <p:cNvPr id="6169" name="Line 18"/>
          <p:cNvSpPr>
            <a:spLocks noChangeShapeType="1"/>
          </p:cNvSpPr>
          <p:nvPr/>
        </p:nvSpPr>
        <p:spPr bwMode="auto">
          <a:xfrm>
            <a:off x="1168400" y="4060825"/>
            <a:ext cx="206375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IN"/>
          </a:p>
        </p:txBody>
      </p:sp>
      <p:sp>
        <p:nvSpPr>
          <p:cNvPr id="6170" name="Line 19"/>
          <p:cNvSpPr>
            <a:spLocks noChangeShapeType="1"/>
          </p:cNvSpPr>
          <p:nvPr/>
        </p:nvSpPr>
        <p:spPr bwMode="auto">
          <a:xfrm>
            <a:off x="904875" y="3619500"/>
            <a:ext cx="1165225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oval" w="med" len="med"/>
            <a:tailEnd type="triangle" w="med" len="med"/>
          </a:ln>
        </p:spPr>
        <p:txBody>
          <a:bodyPr/>
          <a:lstStyle/>
          <a:p>
            <a:endParaRPr lang="en-IN"/>
          </a:p>
        </p:txBody>
      </p:sp>
      <p:sp>
        <p:nvSpPr>
          <p:cNvPr id="6171" name="Line 20"/>
          <p:cNvSpPr>
            <a:spLocks noChangeShapeType="1"/>
          </p:cNvSpPr>
          <p:nvPr/>
        </p:nvSpPr>
        <p:spPr bwMode="auto">
          <a:xfrm>
            <a:off x="1738313" y="4129088"/>
            <a:ext cx="187325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IN"/>
          </a:p>
        </p:txBody>
      </p:sp>
      <p:sp>
        <p:nvSpPr>
          <p:cNvPr id="6172" name="Line 21"/>
          <p:cNvSpPr>
            <a:spLocks noChangeShapeType="1"/>
          </p:cNvSpPr>
          <p:nvPr/>
        </p:nvSpPr>
        <p:spPr bwMode="auto">
          <a:xfrm>
            <a:off x="1919288" y="3789363"/>
            <a:ext cx="150812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IN"/>
          </a:p>
        </p:txBody>
      </p:sp>
      <p:sp>
        <p:nvSpPr>
          <p:cNvPr id="6173" name="Line 22"/>
          <p:cNvSpPr>
            <a:spLocks noChangeShapeType="1"/>
          </p:cNvSpPr>
          <p:nvPr/>
        </p:nvSpPr>
        <p:spPr bwMode="auto">
          <a:xfrm flipV="1">
            <a:off x="904875" y="3341688"/>
            <a:ext cx="1052513" cy="635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oval" w="med" len="med"/>
            <a:tailEnd/>
          </a:ln>
        </p:spPr>
        <p:txBody>
          <a:bodyPr/>
          <a:lstStyle/>
          <a:p>
            <a:endParaRPr lang="en-IN"/>
          </a:p>
        </p:txBody>
      </p:sp>
      <p:sp>
        <p:nvSpPr>
          <p:cNvPr id="6174" name="Line 23"/>
          <p:cNvSpPr>
            <a:spLocks noChangeShapeType="1"/>
          </p:cNvSpPr>
          <p:nvPr/>
        </p:nvSpPr>
        <p:spPr bwMode="auto">
          <a:xfrm>
            <a:off x="1957388" y="2644775"/>
            <a:ext cx="0" cy="26035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IN"/>
          </a:p>
        </p:txBody>
      </p:sp>
      <p:sp>
        <p:nvSpPr>
          <p:cNvPr id="6175" name="Line 24"/>
          <p:cNvSpPr>
            <a:spLocks noChangeShapeType="1"/>
          </p:cNvSpPr>
          <p:nvPr/>
        </p:nvSpPr>
        <p:spPr bwMode="auto">
          <a:xfrm flipV="1">
            <a:off x="1957388" y="3041650"/>
            <a:ext cx="0" cy="306388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IN"/>
          </a:p>
        </p:txBody>
      </p:sp>
      <p:sp>
        <p:nvSpPr>
          <p:cNvPr id="6176" name="Line 25"/>
          <p:cNvSpPr>
            <a:spLocks noChangeShapeType="1"/>
          </p:cNvSpPr>
          <p:nvPr/>
        </p:nvSpPr>
        <p:spPr bwMode="auto">
          <a:xfrm flipV="1">
            <a:off x="1919288" y="3784600"/>
            <a:ext cx="0" cy="339725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IN"/>
          </a:p>
        </p:txBody>
      </p:sp>
      <p:graphicFrame>
        <p:nvGraphicFramePr>
          <p:cNvPr id="6146" name="Object 2"/>
          <p:cNvGraphicFramePr>
            <a:graphicFrameLocks noChangeAspect="1"/>
          </p:cNvGraphicFramePr>
          <p:nvPr/>
        </p:nvGraphicFramePr>
        <p:xfrm>
          <a:off x="2032000" y="2803525"/>
          <a:ext cx="4318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571320" imgH="203040" progId="">
                  <p:embed/>
                </p:oleObj>
              </mc:Choice>
              <mc:Fallback>
                <p:oleObj name="Equation" r:id="rId2" imgW="571320" imgH="203040" progId="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32000" y="2803525"/>
                        <a:ext cx="431800" cy="139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47" name="Object 3"/>
          <p:cNvGraphicFramePr>
            <a:graphicFrameLocks noChangeAspect="1"/>
          </p:cNvGraphicFramePr>
          <p:nvPr/>
        </p:nvGraphicFramePr>
        <p:xfrm>
          <a:off x="2032000" y="3041650"/>
          <a:ext cx="412750" cy="138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545760" imgH="203040" progId="">
                  <p:embed/>
                </p:oleObj>
              </mc:Choice>
              <mc:Fallback>
                <p:oleObj name="Equation" r:id="rId4" imgW="545760" imgH="203040" progId="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32000" y="3041650"/>
                        <a:ext cx="412750" cy="138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77" name="Line 28"/>
          <p:cNvSpPr>
            <a:spLocks noChangeShapeType="1"/>
          </p:cNvSpPr>
          <p:nvPr/>
        </p:nvSpPr>
        <p:spPr bwMode="auto">
          <a:xfrm flipH="1" flipV="1">
            <a:off x="1957388" y="2905125"/>
            <a:ext cx="150812" cy="68263"/>
          </a:xfrm>
          <a:prstGeom prst="line">
            <a:avLst/>
          </a:prstGeom>
          <a:noFill/>
          <a:ln w="12700">
            <a:solidFill>
              <a:srgbClr val="FF3333"/>
            </a:solidFill>
            <a:round/>
            <a:headEnd type="diamond" w="med" len="med"/>
            <a:tailEnd/>
          </a:ln>
        </p:spPr>
        <p:txBody>
          <a:bodyPr/>
          <a:lstStyle/>
          <a:p>
            <a:endParaRPr lang="en-IN"/>
          </a:p>
        </p:txBody>
      </p:sp>
      <p:sp>
        <p:nvSpPr>
          <p:cNvPr id="6178" name="Line 29"/>
          <p:cNvSpPr>
            <a:spLocks noChangeShapeType="1"/>
          </p:cNvSpPr>
          <p:nvPr/>
        </p:nvSpPr>
        <p:spPr bwMode="auto">
          <a:xfrm>
            <a:off x="641350" y="4060825"/>
            <a:ext cx="150813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oval" w="med" len="med"/>
            <a:tailEnd type="triangle" w="med" len="med"/>
          </a:ln>
        </p:spPr>
        <p:txBody>
          <a:bodyPr/>
          <a:lstStyle/>
          <a:p>
            <a:endParaRPr lang="en-IN"/>
          </a:p>
        </p:txBody>
      </p:sp>
      <p:graphicFrame>
        <p:nvGraphicFramePr>
          <p:cNvPr id="6148" name="Object 4"/>
          <p:cNvGraphicFramePr>
            <a:graphicFrameLocks noChangeAspect="1"/>
          </p:cNvGraphicFramePr>
          <p:nvPr/>
        </p:nvGraphicFramePr>
        <p:xfrm>
          <a:off x="276225" y="4479925"/>
          <a:ext cx="566738" cy="184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672840" imgH="241200" progId="">
                  <p:embed/>
                </p:oleObj>
              </mc:Choice>
              <mc:Fallback>
                <p:oleObj name="Equation" r:id="rId6" imgW="672840" imgH="241200" progId="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6225" y="4479925"/>
                        <a:ext cx="566738" cy="184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49" name="Object 5"/>
          <p:cNvGraphicFramePr>
            <a:graphicFrameLocks noChangeAspect="1"/>
          </p:cNvGraphicFramePr>
          <p:nvPr/>
        </p:nvGraphicFramePr>
        <p:xfrm>
          <a:off x="228600" y="3967163"/>
          <a:ext cx="385763" cy="180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342720" imgH="177480" progId="">
                  <p:embed/>
                </p:oleObj>
              </mc:Choice>
              <mc:Fallback>
                <p:oleObj name="Equation" r:id="rId8" imgW="342720" imgH="177480" progId="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" y="3967163"/>
                        <a:ext cx="385763" cy="180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50" name="Object 6"/>
          <p:cNvGraphicFramePr>
            <a:graphicFrameLocks noChangeAspect="1"/>
          </p:cNvGraphicFramePr>
          <p:nvPr/>
        </p:nvGraphicFramePr>
        <p:xfrm>
          <a:off x="476250" y="3509963"/>
          <a:ext cx="360363" cy="198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291960" imgH="177480" progId="">
                  <p:embed/>
                </p:oleObj>
              </mc:Choice>
              <mc:Fallback>
                <p:oleObj name="Equation" r:id="rId10" imgW="291960" imgH="177480" progId="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6250" y="3509963"/>
                        <a:ext cx="360363" cy="1984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51" name="Object 7"/>
          <p:cNvGraphicFramePr>
            <a:graphicFrameLocks noChangeAspect="1"/>
          </p:cNvGraphicFramePr>
          <p:nvPr/>
        </p:nvGraphicFramePr>
        <p:xfrm>
          <a:off x="327025" y="3244850"/>
          <a:ext cx="555625" cy="185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482400" imgH="177480" progId="">
                  <p:embed/>
                </p:oleObj>
              </mc:Choice>
              <mc:Fallback>
                <p:oleObj name="Equation" r:id="rId12" imgW="482400" imgH="177480" progId="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7025" y="3244850"/>
                        <a:ext cx="555625" cy="1857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79" name="Line 34"/>
          <p:cNvSpPr>
            <a:spLocks noChangeShapeType="1"/>
          </p:cNvSpPr>
          <p:nvPr/>
        </p:nvSpPr>
        <p:spPr bwMode="auto">
          <a:xfrm>
            <a:off x="904875" y="4572000"/>
            <a:ext cx="331788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oval" w="med" len="med"/>
            <a:tailEnd/>
          </a:ln>
        </p:spPr>
        <p:txBody>
          <a:bodyPr/>
          <a:lstStyle/>
          <a:p>
            <a:endParaRPr lang="en-IN"/>
          </a:p>
        </p:txBody>
      </p:sp>
      <p:sp>
        <p:nvSpPr>
          <p:cNvPr id="6180" name="Line 35"/>
          <p:cNvSpPr>
            <a:spLocks noChangeShapeType="1"/>
          </p:cNvSpPr>
          <p:nvPr/>
        </p:nvSpPr>
        <p:spPr bwMode="auto">
          <a:xfrm>
            <a:off x="1230313" y="4230688"/>
            <a:ext cx="150812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IN"/>
          </a:p>
        </p:txBody>
      </p:sp>
      <p:sp>
        <p:nvSpPr>
          <p:cNvPr id="6181" name="Line 36"/>
          <p:cNvSpPr>
            <a:spLocks noChangeShapeType="1"/>
          </p:cNvSpPr>
          <p:nvPr/>
        </p:nvSpPr>
        <p:spPr bwMode="auto">
          <a:xfrm flipV="1">
            <a:off x="1230313" y="4225925"/>
            <a:ext cx="0" cy="339725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IN"/>
          </a:p>
        </p:txBody>
      </p:sp>
      <p:sp>
        <p:nvSpPr>
          <p:cNvPr id="6182" name="Line 37"/>
          <p:cNvSpPr>
            <a:spLocks noChangeShapeType="1"/>
          </p:cNvSpPr>
          <p:nvPr/>
        </p:nvSpPr>
        <p:spPr bwMode="auto">
          <a:xfrm flipV="1">
            <a:off x="2820988" y="2971800"/>
            <a:ext cx="531812" cy="1588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diamond" w="med" len="med"/>
            <a:tailEnd type="triangle" w="med" len="med"/>
          </a:ln>
        </p:spPr>
        <p:txBody>
          <a:bodyPr/>
          <a:lstStyle/>
          <a:p>
            <a:endParaRPr lang="en-IN"/>
          </a:p>
        </p:txBody>
      </p:sp>
      <p:sp>
        <p:nvSpPr>
          <p:cNvPr id="6183" name="Line 38"/>
          <p:cNvSpPr>
            <a:spLocks noChangeShapeType="1"/>
          </p:cNvSpPr>
          <p:nvPr/>
        </p:nvSpPr>
        <p:spPr bwMode="auto">
          <a:xfrm flipH="1" flipV="1">
            <a:off x="2595563" y="2871788"/>
            <a:ext cx="225425" cy="101600"/>
          </a:xfrm>
          <a:prstGeom prst="line">
            <a:avLst/>
          </a:prstGeom>
          <a:noFill/>
          <a:ln w="12700">
            <a:solidFill>
              <a:srgbClr val="FF3333"/>
            </a:solidFill>
            <a:round/>
            <a:headEnd type="diamond" w="med" len="med"/>
            <a:tailEnd/>
          </a:ln>
        </p:spPr>
        <p:txBody>
          <a:bodyPr/>
          <a:lstStyle/>
          <a:p>
            <a:endParaRPr lang="en-IN"/>
          </a:p>
        </p:txBody>
      </p:sp>
      <p:sp>
        <p:nvSpPr>
          <p:cNvPr id="6184" name="Line 39"/>
          <p:cNvSpPr>
            <a:spLocks noChangeShapeType="1"/>
          </p:cNvSpPr>
          <p:nvPr/>
        </p:nvSpPr>
        <p:spPr bwMode="auto">
          <a:xfrm flipV="1">
            <a:off x="2671763" y="2922588"/>
            <a:ext cx="17462" cy="765175"/>
          </a:xfrm>
          <a:prstGeom prst="line">
            <a:avLst/>
          </a:prstGeom>
          <a:noFill/>
          <a:ln w="28575">
            <a:solidFill>
              <a:srgbClr val="FF0000"/>
            </a:solidFill>
            <a:prstDash val="dash"/>
            <a:round/>
            <a:headEnd/>
            <a:tailEnd type="triangle" w="med" len="med"/>
          </a:ln>
        </p:spPr>
        <p:txBody>
          <a:bodyPr/>
          <a:lstStyle/>
          <a:p>
            <a:endParaRPr lang="en-IN"/>
          </a:p>
        </p:txBody>
      </p:sp>
      <p:sp>
        <p:nvSpPr>
          <p:cNvPr id="6185" name="Line 40"/>
          <p:cNvSpPr>
            <a:spLocks noChangeShapeType="1"/>
          </p:cNvSpPr>
          <p:nvPr/>
        </p:nvSpPr>
        <p:spPr bwMode="auto">
          <a:xfrm>
            <a:off x="2414588" y="3692525"/>
            <a:ext cx="263525" cy="0"/>
          </a:xfrm>
          <a:prstGeom prst="line">
            <a:avLst/>
          </a:prstGeom>
          <a:noFill/>
          <a:ln w="28575">
            <a:solidFill>
              <a:srgbClr val="FF0000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en-IN"/>
          </a:p>
        </p:txBody>
      </p:sp>
      <p:sp>
        <p:nvSpPr>
          <p:cNvPr id="6186" name="AutoShape 42"/>
          <p:cNvSpPr>
            <a:spLocks noChangeArrowheads="1"/>
          </p:cNvSpPr>
          <p:nvPr/>
        </p:nvSpPr>
        <p:spPr bwMode="auto">
          <a:xfrm>
            <a:off x="4483100" y="2438400"/>
            <a:ext cx="1219200" cy="1066800"/>
          </a:xfrm>
          <a:prstGeom prst="cube">
            <a:avLst>
              <a:gd name="adj" fmla="val 9245"/>
            </a:avLst>
          </a:prstGeom>
          <a:solidFill>
            <a:srgbClr val="00B0F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b="1">
                <a:solidFill>
                  <a:schemeClr val="tx1"/>
                </a:solidFill>
                <a:latin typeface="Calibri" pitchFamily="34" charset="0"/>
              </a:rPr>
              <a:t>TH0</a:t>
            </a:r>
          </a:p>
          <a:p>
            <a:pPr algn="ctr"/>
            <a:r>
              <a:rPr lang="en-US" sz="2400" b="1">
                <a:solidFill>
                  <a:schemeClr val="tx1"/>
                </a:solidFill>
                <a:latin typeface="Calibri" pitchFamily="34" charset="0"/>
              </a:rPr>
              <a:t>(8 Bit)</a:t>
            </a:r>
          </a:p>
        </p:txBody>
      </p:sp>
      <p:sp>
        <p:nvSpPr>
          <p:cNvPr id="6187" name="AutoShape 43"/>
          <p:cNvSpPr>
            <a:spLocks noChangeArrowheads="1"/>
          </p:cNvSpPr>
          <p:nvPr/>
        </p:nvSpPr>
        <p:spPr bwMode="auto">
          <a:xfrm>
            <a:off x="5943600" y="2438400"/>
            <a:ext cx="1219200" cy="1066800"/>
          </a:xfrm>
          <a:prstGeom prst="cube">
            <a:avLst>
              <a:gd name="adj" fmla="val 9245"/>
            </a:avLst>
          </a:prstGeom>
          <a:solidFill>
            <a:srgbClr val="00B0F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b="1">
                <a:solidFill>
                  <a:schemeClr val="tx1"/>
                </a:solidFill>
                <a:latin typeface="Calibri" pitchFamily="34" charset="0"/>
              </a:rPr>
              <a:t>TF0</a:t>
            </a:r>
          </a:p>
        </p:txBody>
      </p:sp>
      <p:sp>
        <p:nvSpPr>
          <p:cNvPr id="6188" name="Line 44"/>
          <p:cNvSpPr>
            <a:spLocks noChangeShapeType="1"/>
          </p:cNvSpPr>
          <p:nvPr/>
        </p:nvSpPr>
        <p:spPr bwMode="auto">
          <a:xfrm flipV="1">
            <a:off x="5665788" y="2971800"/>
            <a:ext cx="277812" cy="1588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IN"/>
          </a:p>
        </p:txBody>
      </p:sp>
      <p:sp>
        <p:nvSpPr>
          <p:cNvPr id="6189" name="Line 45"/>
          <p:cNvSpPr>
            <a:spLocks noChangeShapeType="1"/>
          </p:cNvSpPr>
          <p:nvPr/>
        </p:nvSpPr>
        <p:spPr bwMode="auto">
          <a:xfrm flipV="1">
            <a:off x="7099300" y="2971800"/>
            <a:ext cx="381000" cy="1588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IN"/>
          </a:p>
        </p:txBody>
      </p:sp>
      <p:sp>
        <p:nvSpPr>
          <p:cNvPr id="6190" name="Text Box 4"/>
          <p:cNvSpPr txBox="1">
            <a:spLocks noChangeArrowheads="1"/>
          </p:cNvSpPr>
          <p:nvPr/>
        </p:nvSpPr>
        <p:spPr bwMode="auto">
          <a:xfrm>
            <a:off x="7500938" y="2786063"/>
            <a:ext cx="167640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b="1">
                <a:solidFill>
                  <a:srgbClr val="CC99FF"/>
                </a:solidFill>
                <a:latin typeface="Calibri" pitchFamily="34" charset="0"/>
              </a:rPr>
              <a:t>INTERRUPT</a:t>
            </a:r>
          </a:p>
        </p:txBody>
      </p:sp>
      <p:sp>
        <p:nvSpPr>
          <p:cNvPr id="6191" name="Text Box 47"/>
          <p:cNvSpPr txBox="1">
            <a:spLocks noChangeArrowheads="1"/>
          </p:cNvSpPr>
          <p:nvPr/>
        </p:nvSpPr>
        <p:spPr bwMode="auto">
          <a:xfrm>
            <a:off x="438150" y="5845175"/>
            <a:ext cx="8277225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3200" b="1">
                <a:solidFill>
                  <a:schemeClr val="folHlink"/>
                </a:solidFill>
                <a:latin typeface="Calibri" pitchFamily="34" charset="0"/>
              </a:rPr>
              <a:t>Maximum Count = FFh  (11111111)</a:t>
            </a:r>
            <a:endParaRPr lang="en-US" sz="3200" b="1">
              <a:latin typeface="Calibri" pitchFamily="34" charset="0"/>
            </a:endParaRPr>
          </a:p>
        </p:txBody>
      </p:sp>
    </p:spTree>
  </p:cSld>
  <p:clrMapOvr>
    <a:masterClrMapping/>
  </p:clrMapOvr>
  <p:transition>
    <p:fade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7" name="AutoShape 2"/>
          <p:cNvSpPr>
            <a:spLocks noChangeArrowheads="1"/>
          </p:cNvSpPr>
          <p:nvPr/>
        </p:nvSpPr>
        <p:spPr bwMode="auto">
          <a:xfrm>
            <a:off x="4481513" y="2143125"/>
            <a:ext cx="1219200" cy="1066800"/>
          </a:xfrm>
          <a:prstGeom prst="cube">
            <a:avLst>
              <a:gd name="adj" fmla="val 9245"/>
            </a:avLst>
          </a:prstGeom>
          <a:solidFill>
            <a:srgbClr val="00B0F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b="1">
                <a:solidFill>
                  <a:schemeClr val="tx1"/>
                </a:solidFill>
                <a:latin typeface="Calibri" pitchFamily="34" charset="0"/>
              </a:rPr>
              <a:t>TL0</a:t>
            </a:r>
          </a:p>
          <a:p>
            <a:pPr algn="ctr"/>
            <a:r>
              <a:rPr lang="en-US" sz="2400" b="1">
                <a:solidFill>
                  <a:schemeClr val="tx1"/>
                </a:solidFill>
                <a:latin typeface="Calibri" pitchFamily="34" charset="0"/>
              </a:rPr>
              <a:t>(8 Bit)</a:t>
            </a:r>
          </a:p>
        </p:txBody>
      </p:sp>
      <p:sp>
        <p:nvSpPr>
          <p:cNvPr id="7178" name="Text Box 4"/>
          <p:cNvSpPr txBox="1">
            <a:spLocks noChangeArrowheads="1"/>
          </p:cNvSpPr>
          <p:nvPr/>
        </p:nvSpPr>
        <p:spPr bwMode="auto">
          <a:xfrm>
            <a:off x="7442200" y="2486025"/>
            <a:ext cx="167640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b="1">
                <a:solidFill>
                  <a:srgbClr val="CC99FF"/>
                </a:solidFill>
                <a:latin typeface="Calibri" pitchFamily="34" charset="0"/>
              </a:rPr>
              <a:t>INTERRUPT</a:t>
            </a:r>
          </a:p>
        </p:txBody>
      </p:sp>
      <p:sp>
        <p:nvSpPr>
          <p:cNvPr id="7179" name="Rectangle 6"/>
          <p:cNvSpPr>
            <a:spLocks noChangeArrowheads="1"/>
          </p:cNvSpPr>
          <p:nvPr/>
        </p:nvSpPr>
        <p:spPr bwMode="auto">
          <a:xfrm>
            <a:off x="457200" y="274638"/>
            <a:ext cx="8229600" cy="71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400" b="1">
                <a:solidFill>
                  <a:srgbClr val="FFC000"/>
                </a:solidFill>
                <a:latin typeface="Calibri" pitchFamily="34" charset="0"/>
              </a:rPr>
              <a:t>TIMER 0 – </a:t>
            </a:r>
            <a:r>
              <a:rPr lang="en-US" sz="4400" b="1">
                <a:solidFill>
                  <a:srgbClr val="FF0000"/>
                </a:solidFill>
                <a:latin typeface="Calibri" pitchFamily="34" charset="0"/>
              </a:rPr>
              <a:t>Mode 3</a:t>
            </a:r>
          </a:p>
        </p:txBody>
      </p:sp>
      <p:sp>
        <p:nvSpPr>
          <p:cNvPr id="7180" name="AutoShape 8"/>
          <p:cNvSpPr>
            <a:spLocks noChangeArrowheads="1"/>
          </p:cNvSpPr>
          <p:nvPr/>
        </p:nvSpPr>
        <p:spPr bwMode="auto">
          <a:xfrm>
            <a:off x="1733550" y="2168525"/>
            <a:ext cx="450850" cy="339725"/>
          </a:xfrm>
          <a:prstGeom prst="cube">
            <a:avLst>
              <a:gd name="adj" fmla="val 9245"/>
            </a:avLst>
          </a:prstGeom>
          <a:solidFill>
            <a:srgbClr val="00B0F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600" b="1">
                <a:solidFill>
                  <a:schemeClr val="tx1"/>
                </a:solidFill>
                <a:latin typeface="Calibri" pitchFamily="34" charset="0"/>
              </a:rPr>
              <a:t>OSC</a:t>
            </a:r>
          </a:p>
        </p:txBody>
      </p:sp>
      <p:sp>
        <p:nvSpPr>
          <p:cNvPr id="7181" name="AutoShape 9"/>
          <p:cNvSpPr>
            <a:spLocks noChangeArrowheads="1"/>
          </p:cNvSpPr>
          <p:nvPr/>
        </p:nvSpPr>
        <p:spPr bwMode="auto">
          <a:xfrm>
            <a:off x="2509838" y="2168525"/>
            <a:ext cx="450850" cy="339725"/>
          </a:xfrm>
          <a:prstGeom prst="cube">
            <a:avLst>
              <a:gd name="adj" fmla="val 9245"/>
            </a:avLst>
          </a:prstGeom>
          <a:solidFill>
            <a:srgbClr val="00B0F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600" b="1">
                <a:solidFill>
                  <a:schemeClr val="tx1"/>
                </a:solidFill>
                <a:latin typeface="Calibri" pitchFamily="34" charset="0"/>
              </a:rPr>
              <a:t>÷12</a:t>
            </a:r>
          </a:p>
        </p:txBody>
      </p:sp>
      <p:sp>
        <p:nvSpPr>
          <p:cNvPr id="7182" name="AutoShape 10"/>
          <p:cNvSpPr>
            <a:spLocks noChangeArrowheads="1"/>
          </p:cNvSpPr>
          <p:nvPr/>
        </p:nvSpPr>
        <p:spPr bwMode="auto">
          <a:xfrm rot="10800000">
            <a:off x="2459038" y="3652838"/>
            <a:ext cx="414337" cy="374650"/>
          </a:xfrm>
          <a:prstGeom prst="moon">
            <a:avLst>
              <a:gd name="adj" fmla="val 86551"/>
            </a:avLst>
          </a:prstGeom>
          <a:solidFill>
            <a:srgbClr val="00B0F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183" name="AutoShape 11"/>
          <p:cNvSpPr>
            <a:spLocks noChangeArrowheads="1"/>
          </p:cNvSpPr>
          <p:nvPr/>
        </p:nvSpPr>
        <p:spPr bwMode="auto">
          <a:xfrm>
            <a:off x="3198813" y="3222625"/>
            <a:ext cx="338137" cy="373063"/>
          </a:xfrm>
          <a:prstGeom prst="flowChartDelay">
            <a:avLst/>
          </a:prstGeom>
          <a:solidFill>
            <a:srgbClr val="00B0F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" name="Group 12"/>
          <p:cNvGrpSpPr>
            <a:grpSpLocks/>
          </p:cNvGrpSpPr>
          <p:nvPr/>
        </p:nvGrpSpPr>
        <p:grpSpPr bwMode="auto">
          <a:xfrm>
            <a:off x="1914503" y="3630604"/>
            <a:ext cx="376237" cy="271462"/>
            <a:chOff x="3456" y="2400"/>
            <a:chExt cx="480" cy="384"/>
          </a:xfrm>
          <a:solidFill>
            <a:srgbClr val="00B0F0"/>
          </a:solidFill>
        </p:grpSpPr>
        <p:sp>
          <p:nvSpPr>
            <p:cNvPr id="194573" name="AutoShape 13"/>
            <p:cNvSpPr>
              <a:spLocks noChangeArrowheads="1"/>
            </p:cNvSpPr>
            <p:nvPr/>
          </p:nvSpPr>
          <p:spPr bwMode="auto">
            <a:xfrm rot="16200000">
              <a:off x="3468" y="2388"/>
              <a:ext cx="384" cy="408"/>
            </a:xfrm>
            <a:prstGeom prst="flowChartMerge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94574" name="AutoShape 14"/>
            <p:cNvSpPr>
              <a:spLocks noChangeArrowheads="1"/>
            </p:cNvSpPr>
            <p:nvPr/>
          </p:nvSpPr>
          <p:spPr bwMode="auto">
            <a:xfrm>
              <a:off x="3792" y="2520"/>
              <a:ext cx="144" cy="144"/>
            </a:xfrm>
            <a:prstGeom prst="flowChartConnector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7185" name="Line 15"/>
          <p:cNvSpPr>
            <a:spLocks noChangeShapeType="1"/>
          </p:cNvSpPr>
          <p:nvPr/>
        </p:nvSpPr>
        <p:spPr bwMode="auto">
          <a:xfrm>
            <a:off x="2165350" y="2355850"/>
            <a:ext cx="338138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IN"/>
          </a:p>
        </p:txBody>
      </p:sp>
      <p:sp>
        <p:nvSpPr>
          <p:cNvPr id="7186" name="Line 16"/>
          <p:cNvSpPr>
            <a:spLocks noChangeShapeType="1"/>
          </p:cNvSpPr>
          <p:nvPr/>
        </p:nvSpPr>
        <p:spPr bwMode="auto">
          <a:xfrm>
            <a:off x="3236913" y="2678113"/>
            <a:ext cx="487362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diamond" w="med" len="med"/>
            <a:tailEnd type="diamond" w="med" len="med"/>
          </a:ln>
        </p:spPr>
        <p:txBody>
          <a:bodyPr/>
          <a:lstStyle/>
          <a:p>
            <a:endParaRPr lang="en-IN"/>
          </a:p>
        </p:txBody>
      </p:sp>
      <p:sp>
        <p:nvSpPr>
          <p:cNvPr id="7187" name="Line 17"/>
          <p:cNvSpPr>
            <a:spLocks noChangeShapeType="1"/>
          </p:cNvSpPr>
          <p:nvPr/>
        </p:nvSpPr>
        <p:spPr bwMode="auto">
          <a:xfrm>
            <a:off x="2935288" y="2355850"/>
            <a:ext cx="150812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IN"/>
          </a:p>
        </p:txBody>
      </p:sp>
      <p:sp>
        <p:nvSpPr>
          <p:cNvPr id="7188" name="Line 18"/>
          <p:cNvSpPr>
            <a:spLocks noChangeShapeType="1"/>
          </p:cNvSpPr>
          <p:nvPr/>
        </p:nvSpPr>
        <p:spPr bwMode="auto">
          <a:xfrm>
            <a:off x="2297113" y="3765550"/>
            <a:ext cx="206375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IN"/>
          </a:p>
        </p:txBody>
      </p:sp>
      <p:sp>
        <p:nvSpPr>
          <p:cNvPr id="7189" name="Line 19"/>
          <p:cNvSpPr>
            <a:spLocks noChangeShapeType="1"/>
          </p:cNvSpPr>
          <p:nvPr/>
        </p:nvSpPr>
        <p:spPr bwMode="auto">
          <a:xfrm>
            <a:off x="2033588" y="3324225"/>
            <a:ext cx="1165225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oval" w="med" len="med"/>
            <a:tailEnd type="triangle" w="med" len="med"/>
          </a:ln>
        </p:spPr>
        <p:txBody>
          <a:bodyPr/>
          <a:lstStyle/>
          <a:p>
            <a:endParaRPr lang="en-IN"/>
          </a:p>
        </p:txBody>
      </p:sp>
      <p:sp>
        <p:nvSpPr>
          <p:cNvPr id="7190" name="Line 20"/>
          <p:cNvSpPr>
            <a:spLocks noChangeShapeType="1"/>
          </p:cNvSpPr>
          <p:nvPr/>
        </p:nvSpPr>
        <p:spPr bwMode="auto">
          <a:xfrm>
            <a:off x="2867025" y="3833813"/>
            <a:ext cx="187325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IN"/>
          </a:p>
        </p:txBody>
      </p:sp>
      <p:sp>
        <p:nvSpPr>
          <p:cNvPr id="7191" name="Line 21"/>
          <p:cNvSpPr>
            <a:spLocks noChangeShapeType="1"/>
          </p:cNvSpPr>
          <p:nvPr/>
        </p:nvSpPr>
        <p:spPr bwMode="auto">
          <a:xfrm>
            <a:off x="3048000" y="3494088"/>
            <a:ext cx="150813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IN"/>
          </a:p>
        </p:txBody>
      </p:sp>
      <p:sp>
        <p:nvSpPr>
          <p:cNvPr id="7192" name="Line 22"/>
          <p:cNvSpPr>
            <a:spLocks noChangeShapeType="1"/>
          </p:cNvSpPr>
          <p:nvPr/>
        </p:nvSpPr>
        <p:spPr bwMode="auto">
          <a:xfrm flipV="1">
            <a:off x="2033588" y="3046413"/>
            <a:ext cx="1052512" cy="635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oval" w="med" len="med"/>
            <a:tailEnd/>
          </a:ln>
        </p:spPr>
        <p:txBody>
          <a:bodyPr/>
          <a:lstStyle/>
          <a:p>
            <a:endParaRPr lang="en-IN"/>
          </a:p>
        </p:txBody>
      </p:sp>
      <p:sp>
        <p:nvSpPr>
          <p:cNvPr id="7193" name="Line 23"/>
          <p:cNvSpPr>
            <a:spLocks noChangeShapeType="1"/>
          </p:cNvSpPr>
          <p:nvPr/>
        </p:nvSpPr>
        <p:spPr bwMode="auto">
          <a:xfrm>
            <a:off x="3086100" y="2349500"/>
            <a:ext cx="0" cy="26035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IN"/>
          </a:p>
        </p:txBody>
      </p:sp>
      <p:sp>
        <p:nvSpPr>
          <p:cNvPr id="7194" name="Line 24"/>
          <p:cNvSpPr>
            <a:spLocks noChangeShapeType="1"/>
          </p:cNvSpPr>
          <p:nvPr/>
        </p:nvSpPr>
        <p:spPr bwMode="auto">
          <a:xfrm flipV="1">
            <a:off x="3086100" y="2746375"/>
            <a:ext cx="0" cy="306388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IN"/>
          </a:p>
        </p:txBody>
      </p:sp>
      <p:sp>
        <p:nvSpPr>
          <p:cNvPr id="7195" name="Line 25"/>
          <p:cNvSpPr>
            <a:spLocks noChangeShapeType="1"/>
          </p:cNvSpPr>
          <p:nvPr/>
        </p:nvSpPr>
        <p:spPr bwMode="auto">
          <a:xfrm flipV="1">
            <a:off x="3048000" y="3489325"/>
            <a:ext cx="0" cy="339725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IN"/>
          </a:p>
        </p:txBody>
      </p:sp>
      <p:graphicFrame>
        <p:nvGraphicFramePr>
          <p:cNvPr id="7170" name="Object 2"/>
          <p:cNvGraphicFramePr>
            <a:graphicFrameLocks noChangeAspect="1"/>
          </p:cNvGraphicFramePr>
          <p:nvPr/>
        </p:nvGraphicFramePr>
        <p:xfrm>
          <a:off x="3160713" y="2508250"/>
          <a:ext cx="4318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571320" imgH="203040" progId="">
                  <p:embed/>
                </p:oleObj>
              </mc:Choice>
              <mc:Fallback>
                <p:oleObj name="Equation" r:id="rId2" imgW="571320" imgH="203040" progId="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60713" y="2508250"/>
                        <a:ext cx="431800" cy="139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71" name="Object 3"/>
          <p:cNvGraphicFramePr>
            <a:graphicFrameLocks noChangeAspect="1"/>
          </p:cNvGraphicFramePr>
          <p:nvPr/>
        </p:nvGraphicFramePr>
        <p:xfrm>
          <a:off x="3160713" y="2746375"/>
          <a:ext cx="412750" cy="138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545760" imgH="203040" progId="">
                  <p:embed/>
                </p:oleObj>
              </mc:Choice>
              <mc:Fallback>
                <p:oleObj name="Equation" r:id="rId4" imgW="545760" imgH="203040" progId="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60713" y="2746375"/>
                        <a:ext cx="412750" cy="138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96" name="Line 28"/>
          <p:cNvSpPr>
            <a:spLocks noChangeShapeType="1"/>
          </p:cNvSpPr>
          <p:nvPr/>
        </p:nvSpPr>
        <p:spPr bwMode="auto">
          <a:xfrm flipH="1" flipV="1">
            <a:off x="3086100" y="2609850"/>
            <a:ext cx="150813" cy="68263"/>
          </a:xfrm>
          <a:prstGeom prst="line">
            <a:avLst/>
          </a:prstGeom>
          <a:noFill/>
          <a:ln w="12700">
            <a:solidFill>
              <a:srgbClr val="FF3333"/>
            </a:solidFill>
            <a:round/>
            <a:headEnd type="diamond" w="med" len="med"/>
            <a:tailEnd/>
          </a:ln>
        </p:spPr>
        <p:txBody>
          <a:bodyPr/>
          <a:lstStyle/>
          <a:p>
            <a:endParaRPr lang="en-IN"/>
          </a:p>
        </p:txBody>
      </p:sp>
      <p:sp>
        <p:nvSpPr>
          <p:cNvPr id="7197" name="Line 29"/>
          <p:cNvSpPr>
            <a:spLocks noChangeShapeType="1"/>
          </p:cNvSpPr>
          <p:nvPr/>
        </p:nvSpPr>
        <p:spPr bwMode="auto">
          <a:xfrm>
            <a:off x="1770063" y="3765550"/>
            <a:ext cx="150812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oval" w="med" len="med"/>
            <a:tailEnd type="triangle" w="med" len="med"/>
          </a:ln>
        </p:spPr>
        <p:txBody>
          <a:bodyPr/>
          <a:lstStyle/>
          <a:p>
            <a:endParaRPr lang="en-IN"/>
          </a:p>
        </p:txBody>
      </p:sp>
      <p:graphicFrame>
        <p:nvGraphicFramePr>
          <p:cNvPr id="7172" name="Object 4"/>
          <p:cNvGraphicFramePr>
            <a:graphicFrameLocks noChangeAspect="1"/>
          </p:cNvGraphicFramePr>
          <p:nvPr/>
        </p:nvGraphicFramePr>
        <p:xfrm>
          <a:off x="1404938" y="4184650"/>
          <a:ext cx="566737" cy="184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672840" imgH="241200" progId="">
                  <p:embed/>
                </p:oleObj>
              </mc:Choice>
              <mc:Fallback>
                <p:oleObj name="Equation" r:id="rId6" imgW="672840" imgH="241200" progId="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4938" y="4184650"/>
                        <a:ext cx="566737" cy="184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73" name="Object 5"/>
          <p:cNvGraphicFramePr>
            <a:graphicFrameLocks noChangeAspect="1"/>
          </p:cNvGraphicFramePr>
          <p:nvPr/>
        </p:nvGraphicFramePr>
        <p:xfrm>
          <a:off x="1357313" y="3671888"/>
          <a:ext cx="385762" cy="180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342720" imgH="177480" progId="">
                  <p:embed/>
                </p:oleObj>
              </mc:Choice>
              <mc:Fallback>
                <p:oleObj name="Equation" r:id="rId8" imgW="342720" imgH="177480" progId="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57313" y="3671888"/>
                        <a:ext cx="385762" cy="180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74" name="Object 6"/>
          <p:cNvGraphicFramePr>
            <a:graphicFrameLocks noChangeAspect="1"/>
          </p:cNvGraphicFramePr>
          <p:nvPr/>
        </p:nvGraphicFramePr>
        <p:xfrm>
          <a:off x="1604963" y="3214688"/>
          <a:ext cx="360362" cy="198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291960" imgH="177480" progId="">
                  <p:embed/>
                </p:oleObj>
              </mc:Choice>
              <mc:Fallback>
                <p:oleObj name="Equation" r:id="rId10" imgW="291960" imgH="177480" progId="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4963" y="3214688"/>
                        <a:ext cx="360362" cy="1984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75" name="Object 7"/>
          <p:cNvGraphicFramePr>
            <a:graphicFrameLocks noChangeAspect="1"/>
          </p:cNvGraphicFramePr>
          <p:nvPr/>
        </p:nvGraphicFramePr>
        <p:xfrm>
          <a:off x="1455738" y="2949575"/>
          <a:ext cx="555625" cy="185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482400" imgH="177480" progId="">
                  <p:embed/>
                </p:oleObj>
              </mc:Choice>
              <mc:Fallback>
                <p:oleObj name="Equation" r:id="rId12" imgW="482400" imgH="177480" progId="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55738" y="2949575"/>
                        <a:ext cx="555625" cy="1857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98" name="Line 34"/>
          <p:cNvSpPr>
            <a:spLocks noChangeShapeType="1"/>
          </p:cNvSpPr>
          <p:nvPr/>
        </p:nvSpPr>
        <p:spPr bwMode="auto">
          <a:xfrm>
            <a:off x="2033588" y="4276725"/>
            <a:ext cx="331787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oval" w="med" len="med"/>
            <a:tailEnd/>
          </a:ln>
        </p:spPr>
        <p:txBody>
          <a:bodyPr/>
          <a:lstStyle/>
          <a:p>
            <a:endParaRPr lang="en-IN"/>
          </a:p>
        </p:txBody>
      </p:sp>
      <p:sp>
        <p:nvSpPr>
          <p:cNvPr id="7199" name="Line 35"/>
          <p:cNvSpPr>
            <a:spLocks noChangeShapeType="1"/>
          </p:cNvSpPr>
          <p:nvPr/>
        </p:nvSpPr>
        <p:spPr bwMode="auto">
          <a:xfrm>
            <a:off x="2359025" y="3935413"/>
            <a:ext cx="150813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IN"/>
          </a:p>
        </p:txBody>
      </p:sp>
      <p:sp>
        <p:nvSpPr>
          <p:cNvPr id="7200" name="Line 36"/>
          <p:cNvSpPr>
            <a:spLocks noChangeShapeType="1"/>
          </p:cNvSpPr>
          <p:nvPr/>
        </p:nvSpPr>
        <p:spPr bwMode="auto">
          <a:xfrm flipV="1">
            <a:off x="2359025" y="3930650"/>
            <a:ext cx="0" cy="339725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IN"/>
          </a:p>
        </p:txBody>
      </p:sp>
      <p:sp>
        <p:nvSpPr>
          <p:cNvPr id="7201" name="Line 37"/>
          <p:cNvSpPr>
            <a:spLocks noChangeShapeType="1"/>
          </p:cNvSpPr>
          <p:nvPr/>
        </p:nvSpPr>
        <p:spPr bwMode="auto">
          <a:xfrm flipV="1">
            <a:off x="3949700" y="2676525"/>
            <a:ext cx="531813" cy="1588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diamond" w="med" len="med"/>
            <a:tailEnd type="triangle" w="med" len="med"/>
          </a:ln>
        </p:spPr>
        <p:txBody>
          <a:bodyPr/>
          <a:lstStyle/>
          <a:p>
            <a:endParaRPr lang="en-IN"/>
          </a:p>
        </p:txBody>
      </p:sp>
      <p:sp>
        <p:nvSpPr>
          <p:cNvPr id="7202" name="Line 38"/>
          <p:cNvSpPr>
            <a:spLocks noChangeShapeType="1"/>
          </p:cNvSpPr>
          <p:nvPr/>
        </p:nvSpPr>
        <p:spPr bwMode="auto">
          <a:xfrm flipH="1" flipV="1">
            <a:off x="3724275" y="2576513"/>
            <a:ext cx="225425" cy="101600"/>
          </a:xfrm>
          <a:prstGeom prst="line">
            <a:avLst/>
          </a:prstGeom>
          <a:noFill/>
          <a:ln w="12700">
            <a:solidFill>
              <a:srgbClr val="FF3333"/>
            </a:solidFill>
            <a:round/>
            <a:headEnd type="diamond" w="med" len="med"/>
            <a:tailEnd/>
          </a:ln>
        </p:spPr>
        <p:txBody>
          <a:bodyPr/>
          <a:lstStyle/>
          <a:p>
            <a:endParaRPr lang="en-IN"/>
          </a:p>
        </p:txBody>
      </p:sp>
      <p:sp>
        <p:nvSpPr>
          <p:cNvPr id="7203" name="Line 39"/>
          <p:cNvSpPr>
            <a:spLocks noChangeShapeType="1"/>
          </p:cNvSpPr>
          <p:nvPr/>
        </p:nvSpPr>
        <p:spPr bwMode="auto">
          <a:xfrm flipV="1">
            <a:off x="3800475" y="2627313"/>
            <a:ext cx="17463" cy="765175"/>
          </a:xfrm>
          <a:prstGeom prst="line">
            <a:avLst/>
          </a:prstGeom>
          <a:noFill/>
          <a:ln w="28575">
            <a:solidFill>
              <a:srgbClr val="FF0000"/>
            </a:solidFill>
            <a:prstDash val="dash"/>
            <a:round/>
            <a:headEnd/>
            <a:tailEnd type="triangle" w="med" len="med"/>
          </a:ln>
        </p:spPr>
        <p:txBody>
          <a:bodyPr/>
          <a:lstStyle/>
          <a:p>
            <a:endParaRPr lang="en-IN"/>
          </a:p>
        </p:txBody>
      </p:sp>
      <p:sp>
        <p:nvSpPr>
          <p:cNvPr id="7204" name="Line 40"/>
          <p:cNvSpPr>
            <a:spLocks noChangeShapeType="1"/>
          </p:cNvSpPr>
          <p:nvPr/>
        </p:nvSpPr>
        <p:spPr bwMode="auto">
          <a:xfrm>
            <a:off x="3543300" y="3397250"/>
            <a:ext cx="263525" cy="0"/>
          </a:xfrm>
          <a:prstGeom prst="line">
            <a:avLst/>
          </a:prstGeom>
          <a:noFill/>
          <a:ln w="28575">
            <a:solidFill>
              <a:srgbClr val="FF0000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en-IN"/>
          </a:p>
        </p:txBody>
      </p:sp>
      <p:sp>
        <p:nvSpPr>
          <p:cNvPr id="7205" name="AutoShape 43"/>
          <p:cNvSpPr>
            <a:spLocks noChangeArrowheads="1"/>
          </p:cNvSpPr>
          <p:nvPr/>
        </p:nvSpPr>
        <p:spPr bwMode="auto">
          <a:xfrm>
            <a:off x="5943600" y="2143125"/>
            <a:ext cx="1219200" cy="1066800"/>
          </a:xfrm>
          <a:prstGeom prst="cube">
            <a:avLst>
              <a:gd name="adj" fmla="val 9245"/>
            </a:avLst>
          </a:prstGeom>
          <a:solidFill>
            <a:srgbClr val="00B0F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b="1">
                <a:solidFill>
                  <a:schemeClr val="tx1"/>
                </a:solidFill>
                <a:latin typeface="Calibri" pitchFamily="34" charset="0"/>
              </a:rPr>
              <a:t>TF0</a:t>
            </a:r>
          </a:p>
        </p:txBody>
      </p:sp>
      <p:sp>
        <p:nvSpPr>
          <p:cNvPr id="7206" name="Line 44"/>
          <p:cNvSpPr>
            <a:spLocks noChangeShapeType="1"/>
          </p:cNvSpPr>
          <p:nvPr/>
        </p:nvSpPr>
        <p:spPr bwMode="auto">
          <a:xfrm flipV="1">
            <a:off x="5665788" y="2676525"/>
            <a:ext cx="277812" cy="1588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IN"/>
          </a:p>
        </p:txBody>
      </p:sp>
      <p:sp>
        <p:nvSpPr>
          <p:cNvPr id="7207" name="Line 45"/>
          <p:cNvSpPr>
            <a:spLocks noChangeShapeType="1"/>
          </p:cNvSpPr>
          <p:nvPr/>
        </p:nvSpPr>
        <p:spPr bwMode="auto">
          <a:xfrm flipV="1">
            <a:off x="7099300" y="2676525"/>
            <a:ext cx="381000" cy="1588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IN"/>
          </a:p>
        </p:txBody>
      </p:sp>
      <p:sp>
        <p:nvSpPr>
          <p:cNvPr id="7208" name="Text Box 46"/>
          <p:cNvSpPr txBox="1">
            <a:spLocks noChangeArrowheads="1"/>
          </p:cNvSpPr>
          <p:nvPr/>
        </p:nvSpPr>
        <p:spPr bwMode="auto">
          <a:xfrm>
            <a:off x="1571625" y="1143000"/>
            <a:ext cx="6215063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3200" b="1" u="sng">
                <a:solidFill>
                  <a:srgbClr val="FFFF00"/>
                </a:solidFill>
                <a:latin typeface="Calibri" pitchFamily="34" charset="0"/>
              </a:rPr>
              <a:t>Two - 8 Bit Timer / Counter</a:t>
            </a:r>
          </a:p>
        </p:txBody>
      </p:sp>
      <p:sp>
        <p:nvSpPr>
          <p:cNvPr id="7209" name="AutoShape 49"/>
          <p:cNvSpPr>
            <a:spLocks noChangeArrowheads="1"/>
          </p:cNvSpPr>
          <p:nvPr/>
        </p:nvSpPr>
        <p:spPr bwMode="auto">
          <a:xfrm>
            <a:off x="877888" y="4614863"/>
            <a:ext cx="914400" cy="762000"/>
          </a:xfrm>
          <a:prstGeom prst="cube">
            <a:avLst>
              <a:gd name="adj" fmla="val 9245"/>
            </a:avLst>
          </a:prstGeom>
          <a:solidFill>
            <a:srgbClr val="00B0F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b="1">
                <a:solidFill>
                  <a:schemeClr val="tx1"/>
                </a:solidFill>
                <a:latin typeface="Calibri" pitchFamily="34" charset="0"/>
              </a:rPr>
              <a:t>OSC</a:t>
            </a:r>
          </a:p>
        </p:txBody>
      </p:sp>
      <p:sp>
        <p:nvSpPr>
          <p:cNvPr id="7210" name="AutoShape 50"/>
          <p:cNvSpPr>
            <a:spLocks noChangeArrowheads="1"/>
          </p:cNvSpPr>
          <p:nvPr/>
        </p:nvSpPr>
        <p:spPr bwMode="auto">
          <a:xfrm>
            <a:off x="2452688" y="4614863"/>
            <a:ext cx="914400" cy="762000"/>
          </a:xfrm>
          <a:prstGeom prst="cube">
            <a:avLst>
              <a:gd name="adj" fmla="val 9245"/>
            </a:avLst>
          </a:prstGeom>
          <a:solidFill>
            <a:srgbClr val="00B0F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b="1">
                <a:solidFill>
                  <a:schemeClr val="tx1"/>
                </a:solidFill>
                <a:latin typeface="Calibri" pitchFamily="34" charset="0"/>
              </a:rPr>
              <a:t>÷12</a:t>
            </a:r>
          </a:p>
        </p:txBody>
      </p:sp>
      <p:sp>
        <p:nvSpPr>
          <p:cNvPr id="7211" name="Line 51"/>
          <p:cNvSpPr>
            <a:spLocks noChangeShapeType="1"/>
          </p:cNvSpPr>
          <p:nvPr/>
        </p:nvSpPr>
        <p:spPr bwMode="auto">
          <a:xfrm>
            <a:off x="1754188" y="5033963"/>
            <a:ext cx="685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IN"/>
          </a:p>
        </p:txBody>
      </p:sp>
      <p:sp>
        <p:nvSpPr>
          <p:cNvPr id="7212" name="Line 52"/>
          <p:cNvSpPr>
            <a:spLocks noChangeShapeType="1"/>
          </p:cNvSpPr>
          <p:nvPr/>
        </p:nvSpPr>
        <p:spPr bwMode="auto">
          <a:xfrm>
            <a:off x="3316288" y="5033963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diamond" w="med" len="med"/>
          </a:ln>
        </p:spPr>
        <p:txBody>
          <a:bodyPr/>
          <a:lstStyle/>
          <a:p>
            <a:endParaRPr lang="en-IN"/>
          </a:p>
        </p:txBody>
      </p:sp>
      <p:sp>
        <p:nvSpPr>
          <p:cNvPr id="7213" name="Line 53"/>
          <p:cNvSpPr>
            <a:spLocks noChangeShapeType="1"/>
          </p:cNvSpPr>
          <p:nvPr/>
        </p:nvSpPr>
        <p:spPr bwMode="auto">
          <a:xfrm flipV="1">
            <a:off x="1741488" y="5910263"/>
            <a:ext cx="16002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oval" w="med" len="med"/>
            <a:tailEnd/>
          </a:ln>
        </p:spPr>
        <p:txBody>
          <a:bodyPr/>
          <a:lstStyle/>
          <a:p>
            <a:endParaRPr lang="en-IN"/>
          </a:p>
        </p:txBody>
      </p:sp>
      <p:graphicFrame>
        <p:nvGraphicFramePr>
          <p:cNvPr id="7176" name="Object 8"/>
          <p:cNvGraphicFramePr>
            <a:graphicFrameLocks noChangeAspect="1"/>
          </p:cNvGraphicFramePr>
          <p:nvPr/>
        </p:nvGraphicFramePr>
        <p:xfrm>
          <a:off x="979488" y="5681663"/>
          <a:ext cx="666750" cy="412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4" imgW="266400" imgH="164880" progId="">
                  <p:embed/>
                </p:oleObj>
              </mc:Choice>
              <mc:Fallback>
                <p:oleObj name="Equation" r:id="rId14" imgW="266400" imgH="164880" progId="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9488" y="5681663"/>
                        <a:ext cx="666750" cy="412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214" name="Line 55"/>
          <p:cNvSpPr>
            <a:spLocks noChangeShapeType="1"/>
          </p:cNvSpPr>
          <p:nvPr/>
        </p:nvSpPr>
        <p:spPr bwMode="auto">
          <a:xfrm>
            <a:off x="4167188" y="5059363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diamond" w="med" len="med"/>
            <a:tailEnd type="triangle" w="med" len="med"/>
          </a:ln>
        </p:spPr>
        <p:txBody>
          <a:bodyPr/>
          <a:lstStyle/>
          <a:p>
            <a:endParaRPr lang="en-IN"/>
          </a:p>
        </p:txBody>
      </p:sp>
      <p:sp>
        <p:nvSpPr>
          <p:cNvPr id="7215" name="Line 56"/>
          <p:cNvSpPr>
            <a:spLocks noChangeShapeType="1"/>
          </p:cNvSpPr>
          <p:nvPr/>
        </p:nvSpPr>
        <p:spPr bwMode="auto">
          <a:xfrm flipH="1" flipV="1">
            <a:off x="3709988" y="4830763"/>
            <a:ext cx="457200" cy="228600"/>
          </a:xfrm>
          <a:prstGeom prst="line">
            <a:avLst/>
          </a:prstGeom>
          <a:noFill/>
          <a:ln w="12700">
            <a:solidFill>
              <a:srgbClr val="FF3333"/>
            </a:solidFill>
            <a:round/>
            <a:headEnd type="diamond" w="med" len="med"/>
            <a:tailEnd/>
          </a:ln>
        </p:spPr>
        <p:txBody>
          <a:bodyPr/>
          <a:lstStyle/>
          <a:p>
            <a:endParaRPr lang="en-IN"/>
          </a:p>
        </p:txBody>
      </p:sp>
      <p:sp>
        <p:nvSpPr>
          <p:cNvPr id="7216" name="Line 57"/>
          <p:cNvSpPr>
            <a:spLocks noChangeShapeType="1"/>
          </p:cNvSpPr>
          <p:nvPr/>
        </p:nvSpPr>
        <p:spPr bwMode="auto">
          <a:xfrm flipV="1">
            <a:off x="3875088" y="4945063"/>
            <a:ext cx="25400" cy="965200"/>
          </a:xfrm>
          <a:prstGeom prst="line">
            <a:avLst/>
          </a:prstGeom>
          <a:noFill/>
          <a:ln w="28575">
            <a:solidFill>
              <a:srgbClr val="FF0000"/>
            </a:solidFill>
            <a:prstDash val="dash"/>
            <a:round/>
            <a:headEnd/>
            <a:tailEnd type="triangle" w="med" len="med"/>
          </a:ln>
        </p:spPr>
        <p:txBody>
          <a:bodyPr/>
          <a:lstStyle/>
          <a:p>
            <a:endParaRPr lang="en-IN"/>
          </a:p>
        </p:txBody>
      </p:sp>
      <p:sp>
        <p:nvSpPr>
          <p:cNvPr id="7217" name="Line 58"/>
          <p:cNvSpPr>
            <a:spLocks noChangeShapeType="1"/>
          </p:cNvSpPr>
          <p:nvPr/>
        </p:nvSpPr>
        <p:spPr bwMode="auto">
          <a:xfrm>
            <a:off x="3341688" y="5910263"/>
            <a:ext cx="533400" cy="0"/>
          </a:xfrm>
          <a:prstGeom prst="line">
            <a:avLst/>
          </a:prstGeom>
          <a:noFill/>
          <a:ln w="28575">
            <a:solidFill>
              <a:srgbClr val="FF0000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en-IN"/>
          </a:p>
        </p:txBody>
      </p:sp>
      <p:sp>
        <p:nvSpPr>
          <p:cNvPr id="7218" name="AutoShape 59"/>
          <p:cNvSpPr>
            <a:spLocks noChangeArrowheads="1"/>
          </p:cNvSpPr>
          <p:nvPr/>
        </p:nvSpPr>
        <p:spPr bwMode="auto">
          <a:xfrm>
            <a:off x="4471988" y="4521200"/>
            <a:ext cx="1219200" cy="1066800"/>
          </a:xfrm>
          <a:prstGeom prst="cube">
            <a:avLst>
              <a:gd name="adj" fmla="val 9245"/>
            </a:avLst>
          </a:prstGeom>
          <a:solidFill>
            <a:srgbClr val="00B0F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b="1">
                <a:solidFill>
                  <a:schemeClr val="tx1"/>
                </a:solidFill>
                <a:latin typeface="Calibri" pitchFamily="34" charset="0"/>
              </a:rPr>
              <a:t>TH0</a:t>
            </a:r>
          </a:p>
          <a:p>
            <a:pPr algn="ctr"/>
            <a:r>
              <a:rPr lang="en-US" sz="2400" b="1">
                <a:solidFill>
                  <a:schemeClr val="tx1"/>
                </a:solidFill>
                <a:latin typeface="Calibri" pitchFamily="34" charset="0"/>
              </a:rPr>
              <a:t>(8 Bit)</a:t>
            </a:r>
          </a:p>
        </p:txBody>
      </p:sp>
      <p:sp>
        <p:nvSpPr>
          <p:cNvPr id="7219" name="Text Box 60"/>
          <p:cNvSpPr txBox="1">
            <a:spLocks noChangeArrowheads="1"/>
          </p:cNvSpPr>
          <p:nvPr/>
        </p:nvSpPr>
        <p:spPr bwMode="auto">
          <a:xfrm>
            <a:off x="7431088" y="4843463"/>
            <a:ext cx="167640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b="1">
                <a:solidFill>
                  <a:srgbClr val="CC99FF"/>
                </a:solidFill>
                <a:latin typeface="Calibri" pitchFamily="34" charset="0"/>
              </a:rPr>
              <a:t>INTERRUPT</a:t>
            </a:r>
          </a:p>
        </p:txBody>
      </p:sp>
      <p:sp>
        <p:nvSpPr>
          <p:cNvPr id="7220" name="AutoShape 61"/>
          <p:cNvSpPr>
            <a:spLocks noChangeArrowheads="1"/>
          </p:cNvSpPr>
          <p:nvPr/>
        </p:nvSpPr>
        <p:spPr bwMode="auto">
          <a:xfrm>
            <a:off x="5932488" y="4500563"/>
            <a:ext cx="1219200" cy="1066800"/>
          </a:xfrm>
          <a:prstGeom prst="cube">
            <a:avLst>
              <a:gd name="adj" fmla="val 9245"/>
            </a:avLst>
          </a:prstGeom>
          <a:solidFill>
            <a:srgbClr val="00B0F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b="1">
                <a:solidFill>
                  <a:schemeClr val="tx1"/>
                </a:solidFill>
                <a:latin typeface="Calibri" pitchFamily="34" charset="0"/>
              </a:rPr>
              <a:t>TF1</a:t>
            </a:r>
          </a:p>
        </p:txBody>
      </p:sp>
      <p:sp>
        <p:nvSpPr>
          <p:cNvPr id="7221" name="Line 62"/>
          <p:cNvSpPr>
            <a:spLocks noChangeShapeType="1"/>
          </p:cNvSpPr>
          <p:nvPr/>
        </p:nvSpPr>
        <p:spPr bwMode="auto">
          <a:xfrm flipV="1">
            <a:off x="5654675" y="5033963"/>
            <a:ext cx="277813" cy="1587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IN"/>
          </a:p>
        </p:txBody>
      </p:sp>
      <p:sp>
        <p:nvSpPr>
          <p:cNvPr id="7222" name="Line 63"/>
          <p:cNvSpPr>
            <a:spLocks noChangeShapeType="1"/>
          </p:cNvSpPr>
          <p:nvPr/>
        </p:nvSpPr>
        <p:spPr bwMode="auto">
          <a:xfrm flipV="1">
            <a:off x="7088188" y="5033963"/>
            <a:ext cx="381000" cy="1587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  <p:transition>
    <p:fade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0" name="AutoShape 6"/>
          <p:cNvSpPr>
            <a:spLocks noChangeArrowheads="1"/>
          </p:cNvSpPr>
          <p:nvPr/>
        </p:nvSpPr>
        <p:spPr bwMode="auto">
          <a:xfrm>
            <a:off x="762000" y="1295400"/>
            <a:ext cx="914400" cy="762000"/>
          </a:xfrm>
          <a:prstGeom prst="cube">
            <a:avLst>
              <a:gd name="adj" fmla="val 9245"/>
            </a:avLst>
          </a:prstGeom>
          <a:solidFill>
            <a:srgbClr val="00B0F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b="1">
                <a:solidFill>
                  <a:schemeClr val="tx1"/>
                </a:solidFill>
                <a:latin typeface="Calibri" pitchFamily="34" charset="0"/>
              </a:rPr>
              <a:t>OSC</a:t>
            </a:r>
          </a:p>
        </p:txBody>
      </p:sp>
      <p:sp>
        <p:nvSpPr>
          <p:cNvPr id="8201" name="AutoShape 11"/>
          <p:cNvSpPr>
            <a:spLocks noChangeArrowheads="1"/>
          </p:cNvSpPr>
          <p:nvPr/>
        </p:nvSpPr>
        <p:spPr bwMode="auto">
          <a:xfrm>
            <a:off x="2336800" y="1295400"/>
            <a:ext cx="914400" cy="762000"/>
          </a:xfrm>
          <a:prstGeom prst="cube">
            <a:avLst>
              <a:gd name="adj" fmla="val 9245"/>
            </a:avLst>
          </a:prstGeom>
          <a:solidFill>
            <a:srgbClr val="00B0F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b="1">
                <a:solidFill>
                  <a:schemeClr val="tx1"/>
                </a:solidFill>
                <a:latin typeface="Calibri" pitchFamily="34" charset="0"/>
              </a:rPr>
              <a:t>÷12</a:t>
            </a:r>
          </a:p>
        </p:txBody>
      </p:sp>
      <p:sp>
        <p:nvSpPr>
          <p:cNvPr id="8202" name="AutoShape 12"/>
          <p:cNvSpPr>
            <a:spLocks noChangeArrowheads="1"/>
          </p:cNvSpPr>
          <p:nvPr/>
        </p:nvSpPr>
        <p:spPr bwMode="auto">
          <a:xfrm rot="10800000">
            <a:off x="2235200" y="4622800"/>
            <a:ext cx="838200" cy="838200"/>
          </a:xfrm>
          <a:prstGeom prst="moon">
            <a:avLst>
              <a:gd name="adj" fmla="val 86551"/>
            </a:avLst>
          </a:prstGeom>
          <a:solidFill>
            <a:srgbClr val="00B0F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203" name="AutoShape 15"/>
          <p:cNvSpPr>
            <a:spLocks noChangeArrowheads="1"/>
          </p:cNvSpPr>
          <p:nvPr/>
        </p:nvSpPr>
        <p:spPr bwMode="auto">
          <a:xfrm>
            <a:off x="3733800" y="3657600"/>
            <a:ext cx="685800" cy="838200"/>
          </a:xfrm>
          <a:prstGeom prst="flowChartDelay">
            <a:avLst/>
          </a:prstGeom>
          <a:solidFill>
            <a:srgbClr val="00B0F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" name="Group 18"/>
          <p:cNvGrpSpPr>
            <a:grpSpLocks/>
          </p:cNvGrpSpPr>
          <p:nvPr/>
        </p:nvGrpSpPr>
        <p:grpSpPr bwMode="auto">
          <a:xfrm>
            <a:off x="1130300" y="4572000"/>
            <a:ext cx="762000" cy="609600"/>
            <a:chOff x="3456" y="2400"/>
            <a:chExt cx="480" cy="384"/>
          </a:xfrm>
          <a:solidFill>
            <a:srgbClr val="00B0F0"/>
          </a:solidFill>
        </p:grpSpPr>
        <p:sp>
          <p:nvSpPr>
            <p:cNvPr id="190480" name="AutoShape 16"/>
            <p:cNvSpPr>
              <a:spLocks noChangeArrowheads="1"/>
            </p:cNvSpPr>
            <p:nvPr/>
          </p:nvSpPr>
          <p:spPr bwMode="auto">
            <a:xfrm rot="16200000">
              <a:off x="3468" y="2388"/>
              <a:ext cx="384" cy="408"/>
            </a:xfrm>
            <a:prstGeom prst="flowChartMerge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90481" name="AutoShape 17"/>
            <p:cNvSpPr>
              <a:spLocks noChangeArrowheads="1"/>
            </p:cNvSpPr>
            <p:nvPr/>
          </p:nvSpPr>
          <p:spPr bwMode="auto">
            <a:xfrm>
              <a:off x="3792" y="2520"/>
              <a:ext cx="144" cy="144"/>
            </a:xfrm>
            <a:prstGeom prst="flowChartConnector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8205" name="Line 19"/>
          <p:cNvSpPr>
            <a:spLocks noChangeShapeType="1"/>
          </p:cNvSpPr>
          <p:nvPr/>
        </p:nvSpPr>
        <p:spPr bwMode="auto">
          <a:xfrm>
            <a:off x="1638300" y="1714500"/>
            <a:ext cx="685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IN"/>
          </a:p>
        </p:txBody>
      </p:sp>
      <p:sp>
        <p:nvSpPr>
          <p:cNvPr id="8206" name="AutoShape 26"/>
          <p:cNvSpPr>
            <a:spLocks noChangeArrowheads="1"/>
          </p:cNvSpPr>
          <p:nvPr/>
        </p:nvSpPr>
        <p:spPr bwMode="auto">
          <a:xfrm>
            <a:off x="5562600" y="2057400"/>
            <a:ext cx="838200" cy="685800"/>
          </a:xfrm>
          <a:prstGeom prst="cube">
            <a:avLst>
              <a:gd name="adj" fmla="val 9245"/>
            </a:avLst>
          </a:prstGeom>
          <a:solidFill>
            <a:srgbClr val="00B0F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b="1">
                <a:solidFill>
                  <a:schemeClr val="tx1"/>
                </a:solidFill>
                <a:latin typeface="Calibri" pitchFamily="34" charset="0"/>
              </a:rPr>
              <a:t>TL1</a:t>
            </a:r>
          </a:p>
        </p:txBody>
      </p:sp>
      <p:sp>
        <p:nvSpPr>
          <p:cNvPr id="8207" name="Line 28"/>
          <p:cNvSpPr>
            <a:spLocks noChangeShapeType="1"/>
          </p:cNvSpPr>
          <p:nvPr/>
        </p:nvSpPr>
        <p:spPr bwMode="auto">
          <a:xfrm>
            <a:off x="3810000" y="2438400"/>
            <a:ext cx="9906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diamond" w="med" len="med"/>
            <a:tailEnd type="diamond" w="med" len="med"/>
          </a:ln>
        </p:spPr>
        <p:txBody>
          <a:bodyPr/>
          <a:lstStyle/>
          <a:p>
            <a:endParaRPr lang="en-IN"/>
          </a:p>
        </p:txBody>
      </p:sp>
      <p:sp>
        <p:nvSpPr>
          <p:cNvPr id="8208" name="Line 29"/>
          <p:cNvSpPr>
            <a:spLocks noChangeShapeType="1"/>
          </p:cNvSpPr>
          <p:nvPr/>
        </p:nvSpPr>
        <p:spPr bwMode="auto">
          <a:xfrm>
            <a:off x="3200400" y="171450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IN"/>
          </a:p>
        </p:txBody>
      </p:sp>
      <p:sp>
        <p:nvSpPr>
          <p:cNvPr id="8209" name="Line 30"/>
          <p:cNvSpPr>
            <a:spLocks noChangeShapeType="1"/>
          </p:cNvSpPr>
          <p:nvPr/>
        </p:nvSpPr>
        <p:spPr bwMode="auto">
          <a:xfrm>
            <a:off x="1905000" y="4876800"/>
            <a:ext cx="4191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IN"/>
          </a:p>
        </p:txBody>
      </p:sp>
      <p:sp>
        <p:nvSpPr>
          <p:cNvPr id="8210" name="Line 31"/>
          <p:cNvSpPr>
            <a:spLocks noChangeShapeType="1"/>
          </p:cNvSpPr>
          <p:nvPr/>
        </p:nvSpPr>
        <p:spPr bwMode="auto">
          <a:xfrm>
            <a:off x="1371600" y="3886200"/>
            <a:ext cx="23622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oval" w="med" len="med"/>
            <a:tailEnd type="triangle" w="med" len="med"/>
          </a:ln>
        </p:spPr>
        <p:txBody>
          <a:bodyPr/>
          <a:lstStyle/>
          <a:p>
            <a:endParaRPr lang="en-IN"/>
          </a:p>
        </p:txBody>
      </p:sp>
      <p:sp>
        <p:nvSpPr>
          <p:cNvPr id="8211" name="Line 32"/>
          <p:cNvSpPr>
            <a:spLocks noChangeShapeType="1"/>
          </p:cNvSpPr>
          <p:nvPr/>
        </p:nvSpPr>
        <p:spPr bwMode="auto">
          <a:xfrm>
            <a:off x="3060700" y="5029200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IN"/>
          </a:p>
        </p:txBody>
      </p:sp>
      <p:sp>
        <p:nvSpPr>
          <p:cNvPr id="8212" name="Line 33"/>
          <p:cNvSpPr>
            <a:spLocks noChangeShapeType="1"/>
          </p:cNvSpPr>
          <p:nvPr/>
        </p:nvSpPr>
        <p:spPr bwMode="auto">
          <a:xfrm>
            <a:off x="3429000" y="426720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IN"/>
          </a:p>
        </p:txBody>
      </p:sp>
      <p:sp>
        <p:nvSpPr>
          <p:cNvPr id="8213" name="Line 34"/>
          <p:cNvSpPr>
            <a:spLocks noChangeShapeType="1"/>
          </p:cNvSpPr>
          <p:nvPr/>
        </p:nvSpPr>
        <p:spPr bwMode="auto">
          <a:xfrm flipV="1">
            <a:off x="1371600" y="3263900"/>
            <a:ext cx="2133600" cy="127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oval" w="med" len="med"/>
            <a:tailEnd/>
          </a:ln>
        </p:spPr>
        <p:txBody>
          <a:bodyPr/>
          <a:lstStyle/>
          <a:p>
            <a:endParaRPr lang="en-IN"/>
          </a:p>
        </p:txBody>
      </p:sp>
      <p:sp>
        <p:nvSpPr>
          <p:cNvPr id="8214" name="Line 35"/>
          <p:cNvSpPr>
            <a:spLocks noChangeShapeType="1"/>
          </p:cNvSpPr>
          <p:nvPr/>
        </p:nvSpPr>
        <p:spPr bwMode="auto">
          <a:xfrm>
            <a:off x="3505200" y="1701800"/>
            <a:ext cx="0" cy="5842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IN"/>
          </a:p>
        </p:txBody>
      </p:sp>
      <p:sp>
        <p:nvSpPr>
          <p:cNvPr id="8215" name="Line 36"/>
          <p:cNvSpPr>
            <a:spLocks noChangeShapeType="1"/>
          </p:cNvSpPr>
          <p:nvPr/>
        </p:nvSpPr>
        <p:spPr bwMode="auto">
          <a:xfrm flipV="1">
            <a:off x="3505200" y="2590800"/>
            <a:ext cx="0" cy="6858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IN"/>
          </a:p>
        </p:txBody>
      </p:sp>
      <p:sp>
        <p:nvSpPr>
          <p:cNvPr id="8216" name="Line 37"/>
          <p:cNvSpPr>
            <a:spLocks noChangeShapeType="1"/>
          </p:cNvSpPr>
          <p:nvPr/>
        </p:nvSpPr>
        <p:spPr bwMode="auto">
          <a:xfrm flipV="1">
            <a:off x="3429000" y="4254500"/>
            <a:ext cx="0" cy="762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IN"/>
          </a:p>
        </p:txBody>
      </p:sp>
      <p:graphicFrame>
        <p:nvGraphicFramePr>
          <p:cNvPr id="8194" name="Object 2"/>
          <p:cNvGraphicFramePr>
            <a:graphicFrameLocks noChangeAspect="1"/>
          </p:cNvGraphicFramePr>
          <p:nvPr/>
        </p:nvGraphicFramePr>
        <p:xfrm>
          <a:off x="3657600" y="2057400"/>
          <a:ext cx="876300" cy="311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571320" imgH="203040" progId="">
                  <p:embed/>
                </p:oleObj>
              </mc:Choice>
              <mc:Fallback>
                <p:oleObj name="Equation" r:id="rId2" imgW="571320" imgH="203040" progId="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57600" y="2057400"/>
                        <a:ext cx="876300" cy="311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95" name="Object 3"/>
          <p:cNvGraphicFramePr>
            <a:graphicFrameLocks noChangeAspect="1"/>
          </p:cNvGraphicFramePr>
          <p:nvPr/>
        </p:nvGraphicFramePr>
        <p:xfrm>
          <a:off x="3657600" y="2590800"/>
          <a:ext cx="836613" cy="311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545760" imgH="203040" progId="">
                  <p:embed/>
                </p:oleObj>
              </mc:Choice>
              <mc:Fallback>
                <p:oleObj name="Equation" r:id="rId4" imgW="545760" imgH="203040" progId="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57600" y="2590800"/>
                        <a:ext cx="836613" cy="311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217" name="Line 45"/>
          <p:cNvSpPr>
            <a:spLocks noChangeShapeType="1"/>
          </p:cNvSpPr>
          <p:nvPr/>
        </p:nvSpPr>
        <p:spPr bwMode="auto">
          <a:xfrm flipH="1" flipV="1">
            <a:off x="3505200" y="2286000"/>
            <a:ext cx="304800" cy="152400"/>
          </a:xfrm>
          <a:prstGeom prst="line">
            <a:avLst/>
          </a:prstGeom>
          <a:noFill/>
          <a:ln w="12700">
            <a:solidFill>
              <a:srgbClr val="FF3333"/>
            </a:solidFill>
            <a:round/>
            <a:headEnd type="diamond" w="med" len="med"/>
            <a:tailEnd/>
          </a:ln>
        </p:spPr>
        <p:txBody>
          <a:bodyPr/>
          <a:lstStyle/>
          <a:p>
            <a:endParaRPr lang="en-IN"/>
          </a:p>
        </p:txBody>
      </p:sp>
      <p:sp>
        <p:nvSpPr>
          <p:cNvPr id="8218" name="Line 48"/>
          <p:cNvSpPr>
            <a:spLocks noChangeShapeType="1"/>
          </p:cNvSpPr>
          <p:nvPr/>
        </p:nvSpPr>
        <p:spPr bwMode="auto">
          <a:xfrm>
            <a:off x="838200" y="487680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oval" w="med" len="med"/>
            <a:tailEnd type="triangle" w="med" len="med"/>
          </a:ln>
        </p:spPr>
        <p:txBody>
          <a:bodyPr/>
          <a:lstStyle/>
          <a:p>
            <a:endParaRPr lang="en-IN"/>
          </a:p>
        </p:txBody>
      </p:sp>
      <p:graphicFrame>
        <p:nvGraphicFramePr>
          <p:cNvPr id="8196" name="Object 5"/>
          <p:cNvGraphicFramePr>
            <a:graphicFrameLocks noChangeAspect="1"/>
          </p:cNvGraphicFramePr>
          <p:nvPr/>
        </p:nvGraphicFramePr>
        <p:xfrm>
          <a:off x="0" y="4665663"/>
          <a:ext cx="781050" cy="404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342720" imgH="177480" progId="">
                  <p:embed/>
                </p:oleObj>
              </mc:Choice>
              <mc:Fallback>
                <p:oleObj name="Equation" r:id="rId6" imgW="342720" imgH="177480" progId="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4665663"/>
                        <a:ext cx="781050" cy="4048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219" name="Line 55"/>
          <p:cNvSpPr>
            <a:spLocks noChangeShapeType="1"/>
          </p:cNvSpPr>
          <p:nvPr/>
        </p:nvSpPr>
        <p:spPr bwMode="auto">
          <a:xfrm>
            <a:off x="1371600" y="6019800"/>
            <a:ext cx="6731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oval" w="med" len="med"/>
            <a:tailEnd/>
          </a:ln>
        </p:spPr>
        <p:txBody>
          <a:bodyPr/>
          <a:lstStyle/>
          <a:p>
            <a:endParaRPr lang="en-IN"/>
          </a:p>
        </p:txBody>
      </p:sp>
      <p:sp>
        <p:nvSpPr>
          <p:cNvPr id="8220" name="Line 56"/>
          <p:cNvSpPr>
            <a:spLocks noChangeShapeType="1"/>
          </p:cNvSpPr>
          <p:nvPr/>
        </p:nvSpPr>
        <p:spPr bwMode="auto">
          <a:xfrm>
            <a:off x="2032000" y="525780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IN"/>
          </a:p>
        </p:txBody>
      </p:sp>
      <p:sp>
        <p:nvSpPr>
          <p:cNvPr id="8221" name="Line 57"/>
          <p:cNvSpPr>
            <a:spLocks noChangeShapeType="1"/>
          </p:cNvSpPr>
          <p:nvPr/>
        </p:nvSpPr>
        <p:spPr bwMode="auto">
          <a:xfrm flipV="1">
            <a:off x="2032000" y="5245100"/>
            <a:ext cx="0" cy="762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IN"/>
          </a:p>
        </p:txBody>
      </p:sp>
      <p:sp>
        <p:nvSpPr>
          <p:cNvPr id="8222" name="Line 58"/>
          <p:cNvSpPr>
            <a:spLocks noChangeShapeType="1"/>
          </p:cNvSpPr>
          <p:nvPr/>
        </p:nvSpPr>
        <p:spPr bwMode="auto">
          <a:xfrm>
            <a:off x="5257800" y="243840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diamond" w="med" len="med"/>
            <a:tailEnd type="triangle" w="med" len="med"/>
          </a:ln>
        </p:spPr>
        <p:txBody>
          <a:bodyPr/>
          <a:lstStyle/>
          <a:p>
            <a:endParaRPr lang="en-IN"/>
          </a:p>
        </p:txBody>
      </p:sp>
      <p:sp>
        <p:nvSpPr>
          <p:cNvPr id="8223" name="Line 59"/>
          <p:cNvSpPr>
            <a:spLocks noChangeShapeType="1"/>
          </p:cNvSpPr>
          <p:nvPr/>
        </p:nvSpPr>
        <p:spPr bwMode="auto">
          <a:xfrm flipH="1" flipV="1">
            <a:off x="4800600" y="2209800"/>
            <a:ext cx="457200" cy="228600"/>
          </a:xfrm>
          <a:prstGeom prst="line">
            <a:avLst/>
          </a:prstGeom>
          <a:noFill/>
          <a:ln w="12700">
            <a:solidFill>
              <a:srgbClr val="FF3333"/>
            </a:solidFill>
            <a:round/>
            <a:headEnd type="diamond" w="med" len="med"/>
            <a:tailEnd/>
          </a:ln>
        </p:spPr>
        <p:txBody>
          <a:bodyPr/>
          <a:lstStyle/>
          <a:p>
            <a:endParaRPr lang="en-IN"/>
          </a:p>
        </p:txBody>
      </p:sp>
      <p:sp>
        <p:nvSpPr>
          <p:cNvPr id="8224" name="Line 60"/>
          <p:cNvSpPr>
            <a:spLocks noChangeShapeType="1"/>
          </p:cNvSpPr>
          <p:nvPr/>
        </p:nvSpPr>
        <p:spPr bwMode="auto">
          <a:xfrm flipV="1">
            <a:off x="4953000" y="2324100"/>
            <a:ext cx="38100" cy="1714500"/>
          </a:xfrm>
          <a:prstGeom prst="line">
            <a:avLst/>
          </a:prstGeom>
          <a:noFill/>
          <a:ln w="28575">
            <a:solidFill>
              <a:srgbClr val="FF0000"/>
            </a:solidFill>
            <a:prstDash val="dash"/>
            <a:round/>
            <a:headEnd/>
            <a:tailEnd type="triangle" w="med" len="med"/>
          </a:ln>
        </p:spPr>
        <p:txBody>
          <a:bodyPr/>
          <a:lstStyle/>
          <a:p>
            <a:endParaRPr lang="en-IN"/>
          </a:p>
        </p:txBody>
      </p:sp>
      <p:sp>
        <p:nvSpPr>
          <p:cNvPr id="8225" name="Line 61"/>
          <p:cNvSpPr>
            <a:spLocks noChangeShapeType="1"/>
          </p:cNvSpPr>
          <p:nvPr/>
        </p:nvSpPr>
        <p:spPr bwMode="auto">
          <a:xfrm>
            <a:off x="4432300" y="4051300"/>
            <a:ext cx="533400" cy="0"/>
          </a:xfrm>
          <a:prstGeom prst="line">
            <a:avLst/>
          </a:prstGeom>
          <a:noFill/>
          <a:ln w="28575">
            <a:solidFill>
              <a:srgbClr val="FF0000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en-IN"/>
          </a:p>
        </p:txBody>
      </p:sp>
      <p:sp>
        <p:nvSpPr>
          <p:cNvPr id="8226" name="AutoShape 66"/>
          <p:cNvSpPr>
            <a:spLocks noChangeArrowheads="1"/>
          </p:cNvSpPr>
          <p:nvPr/>
        </p:nvSpPr>
        <p:spPr bwMode="auto">
          <a:xfrm>
            <a:off x="6324600" y="2057400"/>
            <a:ext cx="838200" cy="685800"/>
          </a:xfrm>
          <a:prstGeom prst="cube">
            <a:avLst>
              <a:gd name="adj" fmla="val 9245"/>
            </a:avLst>
          </a:prstGeom>
          <a:solidFill>
            <a:srgbClr val="00B0F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b="1">
                <a:solidFill>
                  <a:schemeClr val="tx1"/>
                </a:solidFill>
                <a:latin typeface="Calibri" pitchFamily="34" charset="0"/>
              </a:rPr>
              <a:t>TH1</a:t>
            </a:r>
          </a:p>
        </p:txBody>
      </p:sp>
      <p:sp>
        <p:nvSpPr>
          <p:cNvPr id="8227" name="Line 67"/>
          <p:cNvSpPr>
            <a:spLocks noChangeShapeType="1"/>
          </p:cNvSpPr>
          <p:nvPr/>
        </p:nvSpPr>
        <p:spPr bwMode="auto">
          <a:xfrm>
            <a:off x="7137400" y="240030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IN"/>
          </a:p>
        </p:txBody>
      </p:sp>
      <p:sp>
        <p:nvSpPr>
          <p:cNvPr id="8228" name="Text Box 74"/>
          <p:cNvSpPr txBox="1">
            <a:spLocks noChangeArrowheads="1"/>
          </p:cNvSpPr>
          <p:nvPr/>
        </p:nvSpPr>
        <p:spPr bwMode="auto">
          <a:xfrm>
            <a:off x="7524750" y="3429000"/>
            <a:ext cx="161925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400" b="1">
                <a:solidFill>
                  <a:srgbClr val="CC99FF"/>
                </a:solidFill>
                <a:latin typeface="Calibri" pitchFamily="34" charset="0"/>
              </a:rPr>
              <a:t>INTERRUPT</a:t>
            </a:r>
          </a:p>
        </p:txBody>
      </p:sp>
      <p:sp>
        <p:nvSpPr>
          <p:cNvPr id="8229" name="Line 77"/>
          <p:cNvSpPr>
            <a:spLocks noChangeShapeType="1"/>
          </p:cNvSpPr>
          <p:nvPr/>
        </p:nvSpPr>
        <p:spPr bwMode="auto">
          <a:xfrm>
            <a:off x="8610600" y="2362200"/>
            <a:ext cx="0" cy="10668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IN"/>
          </a:p>
        </p:txBody>
      </p:sp>
      <p:sp>
        <p:nvSpPr>
          <p:cNvPr id="8230" name="Rectangle 78"/>
          <p:cNvSpPr>
            <a:spLocks noChangeArrowheads="1"/>
          </p:cNvSpPr>
          <p:nvPr/>
        </p:nvSpPr>
        <p:spPr bwMode="auto">
          <a:xfrm>
            <a:off x="457200" y="274638"/>
            <a:ext cx="8229600" cy="71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400" b="1">
                <a:solidFill>
                  <a:srgbClr val="FFC000"/>
                </a:solidFill>
                <a:latin typeface="Calibri" pitchFamily="34" charset="0"/>
              </a:rPr>
              <a:t>TIMER 1</a:t>
            </a:r>
          </a:p>
        </p:txBody>
      </p:sp>
      <p:sp>
        <p:nvSpPr>
          <p:cNvPr id="8231" name="AutoShape 85"/>
          <p:cNvSpPr>
            <a:spLocks noChangeArrowheads="1"/>
          </p:cNvSpPr>
          <p:nvPr/>
        </p:nvSpPr>
        <p:spPr bwMode="auto">
          <a:xfrm>
            <a:off x="7454900" y="2057400"/>
            <a:ext cx="838200" cy="685800"/>
          </a:xfrm>
          <a:prstGeom prst="cube">
            <a:avLst>
              <a:gd name="adj" fmla="val 9245"/>
            </a:avLst>
          </a:prstGeom>
          <a:solidFill>
            <a:srgbClr val="00B0F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b="1">
                <a:solidFill>
                  <a:schemeClr val="tx1"/>
                </a:solidFill>
                <a:latin typeface="Calibri" pitchFamily="34" charset="0"/>
              </a:rPr>
              <a:t>TF1</a:t>
            </a:r>
          </a:p>
        </p:txBody>
      </p:sp>
      <p:sp>
        <p:nvSpPr>
          <p:cNvPr id="8232" name="Line 86"/>
          <p:cNvSpPr>
            <a:spLocks noChangeShapeType="1"/>
          </p:cNvSpPr>
          <p:nvPr/>
        </p:nvSpPr>
        <p:spPr bwMode="auto">
          <a:xfrm>
            <a:off x="8293100" y="238760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IN"/>
          </a:p>
        </p:txBody>
      </p:sp>
      <p:graphicFrame>
        <p:nvGraphicFramePr>
          <p:cNvPr id="8197" name="Object 8"/>
          <p:cNvGraphicFramePr>
            <a:graphicFrameLocks noChangeAspect="1"/>
          </p:cNvGraphicFramePr>
          <p:nvPr/>
        </p:nvGraphicFramePr>
        <p:xfrm>
          <a:off x="119063" y="5816600"/>
          <a:ext cx="1103312" cy="411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647640" imgH="241200" progId="">
                  <p:embed/>
                </p:oleObj>
              </mc:Choice>
              <mc:Fallback>
                <p:oleObj name="Equation" r:id="rId8" imgW="647640" imgH="241200" progId="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9063" y="5816600"/>
                        <a:ext cx="1103312" cy="411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98" name="Object 9"/>
          <p:cNvGraphicFramePr>
            <a:graphicFrameLocks noChangeAspect="1"/>
          </p:cNvGraphicFramePr>
          <p:nvPr/>
        </p:nvGraphicFramePr>
        <p:xfrm>
          <a:off x="533400" y="3657600"/>
          <a:ext cx="666750" cy="412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266400" imgH="164880" progId="">
                  <p:embed/>
                </p:oleObj>
              </mc:Choice>
              <mc:Fallback>
                <p:oleObj name="Equation" r:id="rId10" imgW="266400" imgH="164880" progId="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3657600"/>
                        <a:ext cx="666750" cy="412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99" name="Object 10"/>
          <p:cNvGraphicFramePr>
            <a:graphicFrameLocks noChangeAspect="1"/>
          </p:cNvGraphicFramePr>
          <p:nvPr/>
        </p:nvGraphicFramePr>
        <p:xfrm>
          <a:off x="228600" y="3048000"/>
          <a:ext cx="1066800" cy="41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457200" imgH="177480" progId="">
                  <p:embed/>
                </p:oleObj>
              </mc:Choice>
              <mc:Fallback>
                <p:oleObj name="Equation" r:id="rId12" imgW="457200" imgH="177480" progId="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" y="3048000"/>
                        <a:ext cx="1066800" cy="415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  <a:endParaRPr lang="en-IN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8051 Microcontroller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07703D2-2CD9-4375-ADBC-8FD9485A281C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pic>
        <p:nvPicPr>
          <p:cNvPr id="158722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0034" y="1354967"/>
            <a:ext cx="8001025" cy="55030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4" name="AutoShape 2"/>
          <p:cNvSpPr>
            <a:spLocks noChangeArrowheads="1"/>
          </p:cNvSpPr>
          <p:nvPr/>
        </p:nvSpPr>
        <p:spPr bwMode="auto">
          <a:xfrm>
            <a:off x="3352800" y="2438400"/>
            <a:ext cx="1219200" cy="1066800"/>
          </a:xfrm>
          <a:prstGeom prst="cube">
            <a:avLst>
              <a:gd name="adj" fmla="val 9245"/>
            </a:avLst>
          </a:prstGeom>
          <a:solidFill>
            <a:srgbClr val="00B0F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b="1">
                <a:solidFill>
                  <a:schemeClr val="tx1"/>
                </a:solidFill>
                <a:latin typeface="Calibri" pitchFamily="34" charset="0"/>
              </a:rPr>
              <a:t>TL1</a:t>
            </a:r>
          </a:p>
          <a:p>
            <a:pPr algn="ctr"/>
            <a:r>
              <a:rPr lang="en-US" sz="2400" b="1">
                <a:solidFill>
                  <a:schemeClr val="tx1"/>
                </a:solidFill>
                <a:latin typeface="Calibri" pitchFamily="34" charset="0"/>
              </a:rPr>
              <a:t>(5 Bit)</a:t>
            </a:r>
          </a:p>
        </p:txBody>
      </p:sp>
      <p:sp>
        <p:nvSpPr>
          <p:cNvPr id="9225" name="Text Box 4"/>
          <p:cNvSpPr txBox="1">
            <a:spLocks noChangeArrowheads="1"/>
          </p:cNvSpPr>
          <p:nvPr/>
        </p:nvSpPr>
        <p:spPr bwMode="auto">
          <a:xfrm>
            <a:off x="7442200" y="2781300"/>
            <a:ext cx="167640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b="1">
                <a:solidFill>
                  <a:srgbClr val="CC99FF"/>
                </a:solidFill>
                <a:latin typeface="Calibri" pitchFamily="34" charset="0"/>
              </a:rPr>
              <a:t>INTERRUPT</a:t>
            </a:r>
          </a:p>
        </p:txBody>
      </p:sp>
      <p:sp>
        <p:nvSpPr>
          <p:cNvPr id="9226" name="Rectangle 6"/>
          <p:cNvSpPr>
            <a:spLocks noChangeArrowheads="1"/>
          </p:cNvSpPr>
          <p:nvPr/>
        </p:nvSpPr>
        <p:spPr bwMode="auto">
          <a:xfrm>
            <a:off x="457200" y="274638"/>
            <a:ext cx="8229600" cy="71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400" b="1">
                <a:solidFill>
                  <a:srgbClr val="FFC000"/>
                </a:solidFill>
                <a:latin typeface="Calibri" pitchFamily="34" charset="0"/>
              </a:rPr>
              <a:t>TIMER 1 – </a:t>
            </a:r>
            <a:r>
              <a:rPr lang="en-US" sz="4400" b="1">
                <a:solidFill>
                  <a:srgbClr val="FF0000"/>
                </a:solidFill>
                <a:latin typeface="Calibri" pitchFamily="34" charset="0"/>
              </a:rPr>
              <a:t>Mode 0</a:t>
            </a:r>
          </a:p>
        </p:txBody>
      </p:sp>
      <p:sp>
        <p:nvSpPr>
          <p:cNvPr id="9227" name="AutoShape 8"/>
          <p:cNvSpPr>
            <a:spLocks noChangeArrowheads="1"/>
          </p:cNvSpPr>
          <p:nvPr/>
        </p:nvSpPr>
        <p:spPr bwMode="auto">
          <a:xfrm>
            <a:off x="604838" y="2463800"/>
            <a:ext cx="450850" cy="339725"/>
          </a:xfrm>
          <a:prstGeom prst="cube">
            <a:avLst>
              <a:gd name="adj" fmla="val 9245"/>
            </a:avLst>
          </a:prstGeom>
          <a:solidFill>
            <a:srgbClr val="00B0F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600" b="1">
                <a:solidFill>
                  <a:schemeClr val="tx1"/>
                </a:solidFill>
                <a:latin typeface="Calibri" pitchFamily="34" charset="0"/>
              </a:rPr>
              <a:t>OSC</a:t>
            </a:r>
          </a:p>
        </p:txBody>
      </p:sp>
      <p:sp>
        <p:nvSpPr>
          <p:cNvPr id="9228" name="AutoShape 9"/>
          <p:cNvSpPr>
            <a:spLocks noChangeArrowheads="1"/>
          </p:cNvSpPr>
          <p:nvPr/>
        </p:nvSpPr>
        <p:spPr bwMode="auto">
          <a:xfrm>
            <a:off x="1381125" y="2463800"/>
            <a:ext cx="450850" cy="339725"/>
          </a:xfrm>
          <a:prstGeom prst="cube">
            <a:avLst>
              <a:gd name="adj" fmla="val 9245"/>
            </a:avLst>
          </a:prstGeom>
          <a:solidFill>
            <a:srgbClr val="00B0F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600" b="1">
                <a:solidFill>
                  <a:schemeClr val="tx1"/>
                </a:solidFill>
                <a:latin typeface="Calibri" pitchFamily="34" charset="0"/>
              </a:rPr>
              <a:t>÷12</a:t>
            </a:r>
          </a:p>
        </p:txBody>
      </p:sp>
      <p:sp>
        <p:nvSpPr>
          <p:cNvPr id="9229" name="AutoShape 10"/>
          <p:cNvSpPr>
            <a:spLocks noChangeArrowheads="1"/>
          </p:cNvSpPr>
          <p:nvPr/>
        </p:nvSpPr>
        <p:spPr bwMode="auto">
          <a:xfrm rot="10800000">
            <a:off x="1330325" y="3948113"/>
            <a:ext cx="414338" cy="374650"/>
          </a:xfrm>
          <a:prstGeom prst="moon">
            <a:avLst>
              <a:gd name="adj" fmla="val 86551"/>
            </a:avLst>
          </a:prstGeom>
          <a:solidFill>
            <a:srgbClr val="00B0F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9230" name="AutoShape 11"/>
          <p:cNvSpPr>
            <a:spLocks noChangeArrowheads="1"/>
          </p:cNvSpPr>
          <p:nvPr/>
        </p:nvSpPr>
        <p:spPr bwMode="auto">
          <a:xfrm>
            <a:off x="2070100" y="3517900"/>
            <a:ext cx="338138" cy="373063"/>
          </a:xfrm>
          <a:prstGeom prst="flowChartDelay">
            <a:avLst/>
          </a:prstGeom>
          <a:solidFill>
            <a:srgbClr val="00B0F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" name="Group 12"/>
          <p:cNvGrpSpPr>
            <a:grpSpLocks/>
          </p:cNvGrpSpPr>
          <p:nvPr/>
        </p:nvGrpSpPr>
        <p:grpSpPr bwMode="auto">
          <a:xfrm>
            <a:off x="785813" y="3925888"/>
            <a:ext cx="376237" cy="271462"/>
            <a:chOff x="3456" y="2400"/>
            <a:chExt cx="480" cy="384"/>
          </a:xfrm>
          <a:solidFill>
            <a:srgbClr val="00B0F0"/>
          </a:solidFill>
        </p:grpSpPr>
        <p:sp>
          <p:nvSpPr>
            <p:cNvPr id="194573" name="AutoShape 13"/>
            <p:cNvSpPr>
              <a:spLocks noChangeArrowheads="1"/>
            </p:cNvSpPr>
            <p:nvPr/>
          </p:nvSpPr>
          <p:spPr bwMode="auto">
            <a:xfrm rot="16200000">
              <a:off x="3468" y="2388"/>
              <a:ext cx="384" cy="408"/>
            </a:xfrm>
            <a:prstGeom prst="flowChartMerge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94574" name="AutoShape 14"/>
            <p:cNvSpPr>
              <a:spLocks noChangeArrowheads="1"/>
            </p:cNvSpPr>
            <p:nvPr/>
          </p:nvSpPr>
          <p:spPr bwMode="auto">
            <a:xfrm>
              <a:off x="3792" y="2520"/>
              <a:ext cx="144" cy="144"/>
            </a:xfrm>
            <a:prstGeom prst="flowChartConnector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9232" name="Line 15"/>
          <p:cNvSpPr>
            <a:spLocks noChangeShapeType="1"/>
          </p:cNvSpPr>
          <p:nvPr/>
        </p:nvSpPr>
        <p:spPr bwMode="auto">
          <a:xfrm>
            <a:off x="1036638" y="2651125"/>
            <a:ext cx="338137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IN"/>
          </a:p>
        </p:txBody>
      </p:sp>
      <p:sp>
        <p:nvSpPr>
          <p:cNvPr id="9233" name="Line 16"/>
          <p:cNvSpPr>
            <a:spLocks noChangeShapeType="1"/>
          </p:cNvSpPr>
          <p:nvPr/>
        </p:nvSpPr>
        <p:spPr bwMode="auto">
          <a:xfrm>
            <a:off x="2108200" y="2973388"/>
            <a:ext cx="487363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diamond" w="med" len="med"/>
            <a:tailEnd type="diamond" w="med" len="med"/>
          </a:ln>
        </p:spPr>
        <p:txBody>
          <a:bodyPr/>
          <a:lstStyle/>
          <a:p>
            <a:endParaRPr lang="en-IN"/>
          </a:p>
        </p:txBody>
      </p:sp>
      <p:sp>
        <p:nvSpPr>
          <p:cNvPr id="9234" name="Line 17"/>
          <p:cNvSpPr>
            <a:spLocks noChangeShapeType="1"/>
          </p:cNvSpPr>
          <p:nvPr/>
        </p:nvSpPr>
        <p:spPr bwMode="auto">
          <a:xfrm>
            <a:off x="1806575" y="2651125"/>
            <a:ext cx="150813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IN"/>
          </a:p>
        </p:txBody>
      </p:sp>
      <p:sp>
        <p:nvSpPr>
          <p:cNvPr id="9235" name="Line 18"/>
          <p:cNvSpPr>
            <a:spLocks noChangeShapeType="1"/>
          </p:cNvSpPr>
          <p:nvPr/>
        </p:nvSpPr>
        <p:spPr bwMode="auto">
          <a:xfrm>
            <a:off x="1168400" y="4060825"/>
            <a:ext cx="206375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IN"/>
          </a:p>
        </p:txBody>
      </p:sp>
      <p:sp>
        <p:nvSpPr>
          <p:cNvPr id="9236" name="Line 19"/>
          <p:cNvSpPr>
            <a:spLocks noChangeShapeType="1"/>
          </p:cNvSpPr>
          <p:nvPr/>
        </p:nvSpPr>
        <p:spPr bwMode="auto">
          <a:xfrm>
            <a:off x="904875" y="3619500"/>
            <a:ext cx="1165225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oval" w="med" len="med"/>
            <a:tailEnd type="triangle" w="med" len="med"/>
          </a:ln>
        </p:spPr>
        <p:txBody>
          <a:bodyPr/>
          <a:lstStyle/>
          <a:p>
            <a:endParaRPr lang="en-IN"/>
          </a:p>
        </p:txBody>
      </p:sp>
      <p:sp>
        <p:nvSpPr>
          <p:cNvPr id="9237" name="Line 20"/>
          <p:cNvSpPr>
            <a:spLocks noChangeShapeType="1"/>
          </p:cNvSpPr>
          <p:nvPr/>
        </p:nvSpPr>
        <p:spPr bwMode="auto">
          <a:xfrm>
            <a:off x="1738313" y="4129088"/>
            <a:ext cx="187325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IN"/>
          </a:p>
        </p:txBody>
      </p:sp>
      <p:sp>
        <p:nvSpPr>
          <p:cNvPr id="9238" name="Line 21"/>
          <p:cNvSpPr>
            <a:spLocks noChangeShapeType="1"/>
          </p:cNvSpPr>
          <p:nvPr/>
        </p:nvSpPr>
        <p:spPr bwMode="auto">
          <a:xfrm>
            <a:off x="1919288" y="3789363"/>
            <a:ext cx="150812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IN"/>
          </a:p>
        </p:txBody>
      </p:sp>
      <p:sp>
        <p:nvSpPr>
          <p:cNvPr id="9239" name="Line 22"/>
          <p:cNvSpPr>
            <a:spLocks noChangeShapeType="1"/>
          </p:cNvSpPr>
          <p:nvPr/>
        </p:nvSpPr>
        <p:spPr bwMode="auto">
          <a:xfrm flipV="1">
            <a:off x="904875" y="3341688"/>
            <a:ext cx="1052513" cy="635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oval" w="med" len="med"/>
            <a:tailEnd/>
          </a:ln>
        </p:spPr>
        <p:txBody>
          <a:bodyPr/>
          <a:lstStyle/>
          <a:p>
            <a:endParaRPr lang="en-IN"/>
          </a:p>
        </p:txBody>
      </p:sp>
      <p:sp>
        <p:nvSpPr>
          <p:cNvPr id="9240" name="Line 23"/>
          <p:cNvSpPr>
            <a:spLocks noChangeShapeType="1"/>
          </p:cNvSpPr>
          <p:nvPr/>
        </p:nvSpPr>
        <p:spPr bwMode="auto">
          <a:xfrm>
            <a:off x="1957388" y="2644775"/>
            <a:ext cx="0" cy="26035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IN"/>
          </a:p>
        </p:txBody>
      </p:sp>
      <p:sp>
        <p:nvSpPr>
          <p:cNvPr id="9241" name="Line 24"/>
          <p:cNvSpPr>
            <a:spLocks noChangeShapeType="1"/>
          </p:cNvSpPr>
          <p:nvPr/>
        </p:nvSpPr>
        <p:spPr bwMode="auto">
          <a:xfrm flipV="1">
            <a:off x="1957388" y="3041650"/>
            <a:ext cx="0" cy="306388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IN"/>
          </a:p>
        </p:txBody>
      </p:sp>
      <p:sp>
        <p:nvSpPr>
          <p:cNvPr id="9242" name="Line 25"/>
          <p:cNvSpPr>
            <a:spLocks noChangeShapeType="1"/>
          </p:cNvSpPr>
          <p:nvPr/>
        </p:nvSpPr>
        <p:spPr bwMode="auto">
          <a:xfrm flipV="1">
            <a:off x="1919288" y="3784600"/>
            <a:ext cx="0" cy="339725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IN"/>
          </a:p>
        </p:txBody>
      </p:sp>
      <p:graphicFrame>
        <p:nvGraphicFramePr>
          <p:cNvPr id="9218" name="Object 2"/>
          <p:cNvGraphicFramePr>
            <a:graphicFrameLocks noChangeAspect="1"/>
          </p:cNvGraphicFramePr>
          <p:nvPr/>
        </p:nvGraphicFramePr>
        <p:xfrm>
          <a:off x="2032000" y="2803525"/>
          <a:ext cx="4318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571320" imgH="203040" progId="">
                  <p:embed/>
                </p:oleObj>
              </mc:Choice>
              <mc:Fallback>
                <p:oleObj name="Equation" r:id="rId2" imgW="571320" imgH="203040" progId="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32000" y="2803525"/>
                        <a:ext cx="431800" cy="139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19" name="Object 3"/>
          <p:cNvGraphicFramePr>
            <a:graphicFrameLocks noChangeAspect="1"/>
          </p:cNvGraphicFramePr>
          <p:nvPr/>
        </p:nvGraphicFramePr>
        <p:xfrm>
          <a:off x="2032000" y="3041650"/>
          <a:ext cx="412750" cy="138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545760" imgH="203040" progId="">
                  <p:embed/>
                </p:oleObj>
              </mc:Choice>
              <mc:Fallback>
                <p:oleObj name="Equation" r:id="rId4" imgW="545760" imgH="203040" progId="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32000" y="3041650"/>
                        <a:ext cx="412750" cy="138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243" name="Line 28"/>
          <p:cNvSpPr>
            <a:spLocks noChangeShapeType="1"/>
          </p:cNvSpPr>
          <p:nvPr/>
        </p:nvSpPr>
        <p:spPr bwMode="auto">
          <a:xfrm flipH="1" flipV="1">
            <a:off x="1957388" y="2905125"/>
            <a:ext cx="150812" cy="68263"/>
          </a:xfrm>
          <a:prstGeom prst="line">
            <a:avLst/>
          </a:prstGeom>
          <a:noFill/>
          <a:ln w="12700">
            <a:solidFill>
              <a:srgbClr val="FF3333"/>
            </a:solidFill>
            <a:round/>
            <a:headEnd type="diamond" w="med" len="med"/>
            <a:tailEnd/>
          </a:ln>
        </p:spPr>
        <p:txBody>
          <a:bodyPr/>
          <a:lstStyle/>
          <a:p>
            <a:endParaRPr lang="en-IN"/>
          </a:p>
        </p:txBody>
      </p:sp>
      <p:sp>
        <p:nvSpPr>
          <p:cNvPr id="9244" name="Line 29"/>
          <p:cNvSpPr>
            <a:spLocks noChangeShapeType="1"/>
          </p:cNvSpPr>
          <p:nvPr/>
        </p:nvSpPr>
        <p:spPr bwMode="auto">
          <a:xfrm>
            <a:off x="641350" y="4060825"/>
            <a:ext cx="150813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oval" w="med" len="med"/>
            <a:tailEnd type="triangle" w="med" len="med"/>
          </a:ln>
        </p:spPr>
        <p:txBody>
          <a:bodyPr/>
          <a:lstStyle/>
          <a:p>
            <a:endParaRPr lang="en-IN"/>
          </a:p>
        </p:txBody>
      </p:sp>
      <p:graphicFrame>
        <p:nvGraphicFramePr>
          <p:cNvPr id="9220" name="Object 5"/>
          <p:cNvGraphicFramePr>
            <a:graphicFrameLocks noChangeAspect="1"/>
          </p:cNvGraphicFramePr>
          <p:nvPr/>
        </p:nvGraphicFramePr>
        <p:xfrm>
          <a:off x="228600" y="3967163"/>
          <a:ext cx="385763" cy="180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342720" imgH="177480" progId="">
                  <p:embed/>
                </p:oleObj>
              </mc:Choice>
              <mc:Fallback>
                <p:oleObj name="Equation" r:id="rId6" imgW="342720" imgH="177480" progId="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" y="3967163"/>
                        <a:ext cx="385763" cy="180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245" name="Line 34"/>
          <p:cNvSpPr>
            <a:spLocks noChangeShapeType="1"/>
          </p:cNvSpPr>
          <p:nvPr/>
        </p:nvSpPr>
        <p:spPr bwMode="auto">
          <a:xfrm>
            <a:off x="904875" y="4572000"/>
            <a:ext cx="331788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oval" w="med" len="med"/>
            <a:tailEnd/>
          </a:ln>
        </p:spPr>
        <p:txBody>
          <a:bodyPr/>
          <a:lstStyle/>
          <a:p>
            <a:endParaRPr lang="en-IN"/>
          </a:p>
        </p:txBody>
      </p:sp>
      <p:sp>
        <p:nvSpPr>
          <p:cNvPr id="9246" name="Line 35"/>
          <p:cNvSpPr>
            <a:spLocks noChangeShapeType="1"/>
          </p:cNvSpPr>
          <p:nvPr/>
        </p:nvSpPr>
        <p:spPr bwMode="auto">
          <a:xfrm>
            <a:off x="1230313" y="4230688"/>
            <a:ext cx="150812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IN"/>
          </a:p>
        </p:txBody>
      </p:sp>
      <p:sp>
        <p:nvSpPr>
          <p:cNvPr id="9247" name="Line 36"/>
          <p:cNvSpPr>
            <a:spLocks noChangeShapeType="1"/>
          </p:cNvSpPr>
          <p:nvPr/>
        </p:nvSpPr>
        <p:spPr bwMode="auto">
          <a:xfrm flipV="1">
            <a:off x="1230313" y="4225925"/>
            <a:ext cx="0" cy="339725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IN"/>
          </a:p>
        </p:txBody>
      </p:sp>
      <p:sp>
        <p:nvSpPr>
          <p:cNvPr id="9248" name="Line 37"/>
          <p:cNvSpPr>
            <a:spLocks noChangeShapeType="1"/>
          </p:cNvSpPr>
          <p:nvPr/>
        </p:nvSpPr>
        <p:spPr bwMode="auto">
          <a:xfrm flipV="1">
            <a:off x="2820988" y="2971800"/>
            <a:ext cx="531812" cy="1588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diamond" w="med" len="med"/>
            <a:tailEnd type="triangle" w="med" len="med"/>
          </a:ln>
        </p:spPr>
        <p:txBody>
          <a:bodyPr/>
          <a:lstStyle/>
          <a:p>
            <a:endParaRPr lang="en-IN"/>
          </a:p>
        </p:txBody>
      </p:sp>
      <p:sp>
        <p:nvSpPr>
          <p:cNvPr id="9249" name="Line 38"/>
          <p:cNvSpPr>
            <a:spLocks noChangeShapeType="1"/>
          </p:cNvSpPr>
          <p:nvPr/>
        </p:nvSpPr>
        <p:spPr bwMode="auto">
          <a:xfrm flipH="1" flipV="1">
            <a:off x="2595563" y="2871788"/>
            <a:ext cx="225425" cy="101600"/>
          </a:xfrm>
          <a:prstGeom prst="line">
            <a:avLst/>
          </a:prstGeom>
          <a:noFill/>
          <a:ln w="12700">
            <a:solidFill>
              <a:srgbClr val="FF3333"/>
            </a:solidFill>
            <a:round/>
            <a:headEnd type="diamond" w="med" len="med"/>
            <a:tailEnd/>
          </a:ln>
        </p:spPr>
        <p:txBody>
          <a:bodyPr/>
          <a:lstStyle/>
          <a:p>
            <a:endParaRPr lang="en-IN"/>
          </a:p>
        </p:txBody>
      </p:sp>
      <p:sp>
        <p:nvSpPr>
          <p:cNvPr id="9250" name="Line 39"/>
          <p:cNvSpPr>
            <a:spLocks noChangeShapeType="1"/>
          </p:cNvSpPr>
          <p:nvPr/>
        </p:nvSpPr>
        <p:spPr bwMode="auto">
          <a:xfrm flipV="1">
            <a:off x="2671763" y="2922588"/>
            <a:ext cx="17462" cy="765175"/>
          </a:xfrm>
          <a:prstGeom prst="line">
            <a:avLst/>
          </a:prstGeom>
          <a:noFill/>
          <a:ln w="28575">
            <a:solidFill>
              <a:srgbClr val="FF0000"/>
            </a:solidFill>
            <a:prstDash val="dash"/>
            <a:round/>
            <a:headEnd/>
            <a:tailEnd type="triangle" w="med" len="med"/>
          </a:ln>
        </p:spPr>
        <p:txBody>
          <a:bodyPr/>
          <a:lstStyle/>
          <a:p>
            <a:endParaRPr lang="en-IN"/>
          </a:p>
        </p:txBody>
      </p:sp>
      <p:sp>
        <p:nvSpPr>
          <p:cNvPr id="9251" name="Line 40"/>
          <p:cNvSpPr>
            <a:spLocks noChangeShapeType="1"/>
          </p:cNvSpPr>
          <p:nvPr/>
        </p:nvSpPr>
        <p:spPr bwMode="auto">
          <a:xfrm>
            <a:off x="2414588" y="3692525"/>
            <a:ext cx="263525" cy="0"/>
          </a:xfrm>
          <a:prstGeom prst="line">
            <a:avLst/>
          </a:prstGeom>
          <a:noFill/>
          <a:ln w="28575">
            <a:solidFill>
              <a:srgbClr val="FF0000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en-IN"/>
          </a:p>
        </p:txBody>
      </p:sp>
      <p:sp>
        <p:nvSpPr>
          <p:cNvPr id="9252" name="AutoShape 42"/>
          <p:cNvSpPr>
            <a:spLocks noChangeArrowheads="1"/>
          </p:cNvSpPr>
          <p:nvPr/>
        </p:nvSpPr>
        <p:spPr bwMode="auto">
          <a:xfrm>
            <a:off x="4483100" y="2438400"/>
            <a:ext cx="1219200" cy="1066800"/>
          </a:xfrm>
          <a:prstGeom prst="cube">
            <a:avLst>
              <a:gd name="adj" fmla="val 9245"/>
            </a:avLst>
          </a:prstGeom>
          <a:solidFill>
            <a:srgbClr val="00B0F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b="1">
                <a:solidFill>
                  <a:schemeClr val="tx1"/>
                </a:solidFill>
                <a:latin typeface="Calibri" pitchFamily="34" charset="0"/>
              </a:rPr>
              <a:t>TH1</a:t>
            </a:r>
          </a:p>
          <a:p>
            <a:pPr algn="ctr"/>
            <a:r>
              <a:rPr lang="en-US" sz="2400" b="1">
                <a:solidFill>
                  <a:schemeClr val="tx1"/>
                </a:solidFill>
                <a:latin typeface="Calibri" pitchFamily="34" charset="0"/>
              </a:rPr>
              <a:t>(8 Bit)</a:t>
            </a:r>
          </a:p>
        </p:txBody>
      </p:sp>
      <p:sp>
        <p:nvSpPr>
          <p:cNvPr id="9253" name="AutoShape 43"/>
          <p:cNvSpPr>
            <a:spLocks noChangeArrowheads="1"/>
          </p:cNvSpPr>
          <p:nvPr/>
        </p:nvSpPr>
        <p:spPr bwMode="auto">
          <a:xfrm>
            <a:off x="5943600" y="2438400"/>
            <a:ext cx="1219200" cy="1066800"/>
          </a:xfrm>
          <a:prstGeom prst="cube">
            <a:avLst>
              <a:gd name="adj" fmla="val 9245"/>
            </a:avLst>
          </a:prstGeom>
          <a:solidFill>
            <a:srgbClr val="00B0F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b="1">
                <a:solidFill>
                  <a:schemeClr val="tx1"/>
                </a:solidFill>
                <a:latin typeface="Calibri" pitchFamily="34" charset="0"/>
              </a:rPr>
              <a:t>TF1</a:t>
            </a:r>
          </a:p>
        </p:txBody>
      </p:sp>
      <p:sp>
        <p:nvSpPr>
          <p:cNvPr id="9254" name="Line 44"/>
          <p:cNvSpPr>
            <a:spLocks noChangeShapeType="1"/>
          </p:cNvSpPr>
          <p:nvPr/>
        </p:nvSpPr>
        <p:spPr bwMode="auto">
          <a:xfrm flipV="1">
            <a:off x="5665788" y="2971800"/>
            <a:ext cx="277812" cy="1588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IN"/>
          </a:p>
        </p:txBody>
      </p:sp>
      <p:sp>
        <p:nvSpPr>
          <p:cNvPr id="9255" name="Line 45"/>
          <p:cNvSpPr>
            <a:spLocks noChangeShapeType="1"/>
          </p:cNvSpPr>
          <p:nvPr/>
        </p:nvSpPr>
        <p:spPr bwMode="auto">
          <a:xfrm flipV="1">
            <a:off x="7099300" y="2971800"/>
            <a:ext cx="381000" cy="1588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IN"/>
          </a:p>
        </p:txBody>
      </p:sp>
      <p:sp>
        <p:nvSpPr>
          <p:cNvPr id="9256" name="Text Box 46"/>
          <p:cNvSpPr txBox="1">
            <a:spLocks noChangeArrowheads="1"/>
          </p:cNvSpPr>
          <p:nvPr/>
        </p:nvSpPr>
        <p:spPr bwMode="auto">
          <a:xfrm>
            <a:off x="2438400" y="1371600"/>
            <a:ext cx="4724400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3200" b="1" u="sng">
                <a:solidFill>
                  <a:srgbClr val="FFFF00"/>
                </a:solidFill>
                <a:latin typeface="Calibri" pitchFamily="34" charset="0"/>
              </a:rPr>
              <a:t>13 Bit Timer / Counter</a:t>
            </a:r>
          </a:p>
        </p:txBody>
      </p:sp>
      <p:sp>
        <p:nvSpPr>
          <p:cNvPr id="9257" name="Text Box 47"/>
          <p:cNvSpPr txBox="1">
            <a:spLocks noChangeArrowheads="1"/>
          </p:cNvSpPr>
          <p:nvPr/>
        </p:nvSpPr>
        <p:spPr bwMode="auto">
          <a:xfrm>
            <a:off x="438150" y="5643563"/>
            <a:ext cx="8277225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3200" b="1">
                <a:solidFill>
                  <a:schemeClr val="folHlink"/>
                </a:solidFill>
                <a:latin typeface="Calibri" pitchFamily="34" charset="0"/>
              </a:rPr>
              <a:t>Maximum Count = 1FFFh  (0001111111111111)</a:t>
            </a:r>
            <a:endParaRPr lang="en-US" sz="3200" b="1">
              <a:latin typeface="Calibri" pitchFamily="34" charset="0"/>
            </a:endParaRPr>
          </a:p>
        </p:txBody>
      </p:sp>
      <p:graphicFrame>
        <p:nvGraphicFramePr>
          <p:cNvPr id="9221" name="Object 8"/>
          <p:cNvGraphicFramePr>
            <a:graphicFrameLocks noChangeAspect="1"/>
          </p:cNvGraphicFramePr>
          <p:nvPr/>
        </p:nvGraphicFramePr>
        <p:xfrm>
          <a:off x="288925" y="4479925"/>
          <a:ext cx="558800" cy="184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647640" imgH="241200" progId="">
                  <p:embed/>
                </p:oleObj>
              </mc:Choice>
              <mc:Fallback>
                <p:oleObj name="Equation" r:id="rId8" imgW="647640" imgH="241200" progId="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8925" y="4479925"/>
                        <a:ext cx="558800" cy="184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22" name="Object 9"/>
          <p:cNvGraphicFramePr>
            <a:graphicFrameLocks noChangeAspect="1"/>
          </p:cNvGraphicFramePr>
          <p:nvPr/>
        </p:nvGraphicFramePr>
        <p:xfrm>
          <a:off x="498475" y="3517900"/>
          <a:ext cx="338138" cy="184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266400" imgH="164880" progId="">
                  <p:embed/>
                </p:oleObj>
              </mc:Choice>
              <mc:Fallback>
                <p:oleObj name="Equation" r:id="rId10" imgW="266400" imgH="164880" progId="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8475" y="3517900"/>
                        <a:ext cx="338138" cy="184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23" name="Object 10"/>
          <p:cNvGraphicFramePr>
            <a:graphicFrameLocks noChangeAspect="1"/>
          </p:cNvGraphicFramePr>
          <p:nvPr/>
        </p:nvGraphicFramePr>
        <p:xfrm>
          <a:off x="344488" y="3244850"/>
          <a:ext cx="541337" cy="185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457200" imgH="177480" progId="">
                  <p:embed/>
                </p:oleObj>
              </mc:Choice>
              <mc:Fallback>
                <p:oleObj name="Equation" r:id="rId12" imgW="457200" imgH="177480" progId="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4488" y="3244850"/>
                        <a:ext cx="541337" cy="1857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fade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8" name="AutoShape 2"/>
          <p:cNvSpPr>
            <a:spLocks noChangeArrowheads="1"/>
          </p:cNvSpPr>
          <p:nvPr/>
        </p:nvSpPr>
        <p:spPr bwMode="auto">
          <a:xfrm>
            <a:off x="3352800" y="2438400"/>
            <a:ext cx="1219200" cy="1066800"/>
          </a:xfrm>
          <a:prstGeom prst="cube">
            <a:avLst>
              <a:gd name="adj" fmla="val 9245"/>
            </a:avLst>
          </a:prstGeom>
          <a:solidFill>
            <a:srgbClr val="00B0F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b="1">
                <a:solidFill>
                  <a:schemeClr val="tx1"/>
                </a:solidFill>
                <a:latin typeface="Calibri" pitchFamily="34" charset="0"/>
              </a:rPr>
              <a:t>TL1</a:t>
            </a:r>
          </a:p>
          <a:p>
            <a:pPr algn="ctr"/>
            <a:r>
              <a:rPr lang="en-US" sz="2400" b="1">
                <a:solidFill>
                  <a:schemeClr val="tx1"/>
                </a:solidFill>
                <a:latin typeface="Calibri" pitchFamily="34" charset="0"/>
              </a:rPr>
              <a:t>(8 Bit)</a:t>
            </a:r>
          </a:p>
        </p:txBody>
      </p:sp>
      <p:sp>
        <p:nvSpPr>
          <p:cNvPr id="10249" name="Text Box 4"/>
          <p:cNvSpPr txBox="1">
            <a:spLocks noChangeArrowheads="1"/>
          </p:cNvSpPr>
          <p:nvPr/>
        </p:nvSpPr>
        <p:spPr bwMode="auto">
          <a:xfrm>
            <a:off x="7442200" y="2781300"/>
            <a:ext cx="167640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b="1">
                <a:solidFill>
                  <a:srgbClr val="CC99FF"/>
                </a:solidFill>
                <a:latin typeface="Calibri" pitchFamily="34" charset="0"/>
              </a:rPr>
              <a:t>INTERRUPT</a:t>
            </a:r>
          </a:p>
        </p:txBody>
      </p:sp>
      <p:sp>
        <p:nvSpPr>
          <p:cNvPr id="10250" name="Rectangle 6"/>
          <p:cNvSpPr>
            <a:spLocks noChangeArrowheads="1"/>
          </p:cNvSpPr>
          <p:nvPr/>
        </p:nvSpPr>
        <p:spPr bwMode="auto">
          <a:xfrm>
            <a:off x="457200" y="274638"/>
            <a:ext cx="8229600" cy="71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400" b="1">
                <a:solidFill>
                  <a:srgbClr val="FFC000"/>
                </a:solidFill>
                <a:latin typeface="Calibri" pitchFamily="34" charset="0"/>
              </a:rPr>
              <a:t>TIMER 1 – </a:t>
            </a:r>
            <a:r>
              <a:rPr lang="en-US" sz="4400" b="1">
                <a:solidFill>
                  <a:srgbClr val="FF0000"/>
                </a:solidFill>
                <a:latin typeface="Calibri" pitchFamily="34" charset="0"/>
              </a:rPr>
              <a:t>Mode 1</a:t>
            </a:r>
          </a:p>
        </p:txBody>
      </p:sp>
      <p:sp>
        <p:nvSpPr>
          <p:cNvPr id="10251" name="AutoShape 8"/>
          <p:cNvSpPr>
            <a:spLocks noChangeArrowheads="1"/>
          </p:cNvSpPr>
          <p:nvPr/>
        </p:nvSpPr>
        <p:spPr bwMode="auto">
          <a:xfrm>
            <a:off x="604838" y="2463800"/>
            <a:ext cx="450850" cy="339725"/>
          </a:xfrm>
          <a:prstGeom prst="cube">
            <a:avLst>
              <a:gd name="adj" fmla="val 9245"/>
            </a:avLst>
          </a:prstGeom>
          <a:solidFill>
            <a:srgbClr val="00B0F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600" b="1">
                <a:solidFill>
                  <a:schemeClr val="tx1"/>
                </a:solidFill>
                <a:latin typeface="Calibri" pitchFamily="34" charset="0"/>
              </a:rPr>
              <a:t>OSC</a:t>
            </a:r>
          </a:p>
        </p:txBody>
      </p:sp>
      <p:sp>
        <p:nvSpPr>
          <p:cNvPr id="10252" name="AutoShape 9"/>
          <p:cNvSpPr>
            <a:spLocks noChangeArrowheads="1"/>
          </p:cNvSpPr>
          <p:nvPr/>
        </p:nvSpPr>
        <p:spPr bwMode="auto">
          <a:xfrm>
            <a:off x="1381125" y="2463800"/>
            <a:ext cx="450850" cy="339725"/>
          </a:xfrm>
          <a:prstGeom prst="cube">
            <a:avLst>
              <a:gd name="adj" fmla="val 9245"/>
            </a:avLst>
          </a:prstGeom>
          <a:solidFill>
            <a:srgbClr val="00B0F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600" b="1">
                <a:solidFill>
                  <a:schemeClr val="tx1"/>
                </a:solidFill>
                <a:latin typeface="Calibri" pitchFamily="34" charset="0"/>
              </a:rPr>
              <a:t>÷12</a:t>
            </a:r>
          </a:p>
        </p:txBody>
      </p:sp>
      <p:sp>
        <p:nvSpPr>
          <p:cNvPr id="10253" name="AutoShape 10"/>
          <p:cNvSpPr>
            <a:spLocks noChangeArrowheads="1"/>
          </p:cNvSpPr>
          <p:nvPr/>
        </p:nvSpPr>
        <p:spPr bwMode="auto">
          <a:xfrm rot="10800000">
            <a:off x="1330325" y="3948113"/>
            <a:ext cx="414338" cy="374650"/>
          </a:xfrm>
          <a:prstGeom prst="moon">
            <a:avLst>
              <a:gd name="adj" fmla="val 86551"/>
            </a:avLst>
          </a:prstGeom>
          <a:solidFill>
            <a:srgbClr val="00B0F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254" name="AutoShape 11"/>
          <p:cNvSpPr>
            <a:spLocks noChangeArrowheads="1"/>
          </p:cNvSpPr>
          <p:nvPr/>
        </p:nvSpPr>
        <p:spPr bwMode="auto">
          <a:xfrm>
            <a:off x="2070100" y="3517900"/>
            <a:ext cx="338138" cy="373063"/>
          </a:xfrm>
          <a:prstGeom prst="flowChartDelay">
            <a:avLst/>
          </a:prstGeom>
          <a:solidFill>
            <a:srgbClr val="00B0F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" name="Group 12"/>
          <p:cNvGrpSpPr>
            <a:grpSpLocks/>
          </p:cNvGrpSpPr>
          <p:nvPr/>
        </p:nvGrpSpPr>
        <p:grpSpPr bwMode="auto">
          <a:xfrm>
            <a:off x="785813" y="3925888"/>
            <a:ext cx="376237" cy="271462"/>
            <a:chOff x="3456" y="2400"/>
            <a:chExt cx="480" cy="384"/>
          </a:xfrm>
          <a:solidFill>
            <a:srgbClr val="00B0F0"/>
          </a:solidFill>
        </p:grpSpPr>
        <p:sp>
          <p:nvSpPr>
            <p:cNvPr id="194573" name="AutoShape 13"/>
            <p:cNvSpPr>
              <a:spLocks noChangeArrowheads="1"/>
            </p:cNvSpPr>
            <p:nvPr/>
          </p:nvSpPr>
          <p:spPr bwMode="auto">
            <a:xfrm rot="16200000">
              <a:off x="3468" y="2388"/>
              <a:ext cx="384" cy="408"/>
            </a:xfrm>
            <a:prstGeom prst="flowChartMerge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94574" name="AutoShape 14"/>
            <p:cNvSpPr>
              <a:spLocks noChangeArrowheads="1"/>
            </p:cNvSpPr>
            <p:nvPr/>
          </p:nvSpPr>
          <p:spPr bwMode="auto">
            <a:xfrm>
              <a:off x="3792" y="2520"/>
              <a:ext cx="144" cy="144"/>
            </a:xfrm>
            <a:prstGeom prst="flowChartConnector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10256" name="Line 15"/>
          <p:cNvSpPr>
            <a:spLocks noChangeShapeType="1"/>
          </p:cNvSpPr>
          <p:nvPr/>
        </p:nvSpPr>
        <p:spPr bwMode="auto">
          <a:xfrm>
            <a:off x="1036638" y="2651125"/>
            <a:ext cx="338137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IN"/>
          </a:p>
        </p:txBody>
      </p:sp>
      <p:sp>
        <p:nvSpPr>
          <p:cNvPr id="10257" name="Line 16"/>
          <p:cNvSpPr>
            <a:spLocks noChangeShapeType="1"/>
          </p:cNvSpPr>
          <p:nvPr/>
        </p:nvSpPr>
        <p:spPr bwMode="auto">
          <a:xfrm>
            <a:off x="2108200" y="2973388"/>
            <a:ext cx="487363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diamond" w="med" len="med"/>
            <a:tailEnd type="diamond" w="med" len="med"/>
          </a:ln>
        </p:spPr>
        <p:txBody>
          <a:bodyPr/>
          <a:lstStyle/>
          <a:p>
            <a:endParaRPr lang="en-IN"/>
          </a:p>
        </p:txBody>
      </p:sp>
      <p:sp>
        <p:nvSpPr>
          <p:cNvPr id="10258" name="Line 17"/>
          <p:cNvSpPr>
            <a:spLocks noChangeShapeType="1"/>
          </p:cNvSpPr>
          <p:nvPr/>
        </p:nvSpPr>
        <p:spPr bwMode="auto">
          <a:xfrm>
            <a:off x="1806575" y="2651125"/>
            <a:ext cx="150813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IN"/>
          </a:p>
        </p:txBody>
      </p:sp>
      <p:sp>
        <p:nvSpPr>
          <p:cNvPr id="10259" name="Line 18"/>
          <p:cNvSpPr>
            <a:spLocks noChangeShapeType="1"/>
          </p:cNvSpPr>
          <p:nvPr/>
        </p:nvSpPr>
        <p:spPr bwMode="auto">
          <a:xfrm>
            <a:off x="1168400" y="4060825"/>
            <a:ext cx="206375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IN"/>
          </a:p>
        </p:txBody>
      </p:sp>
      <p:sp>
        <p:nvSpPr>
          <p:cNvPr id="10260" name="Line 19"/>
          <p:cNvSpPr>
            <a:spLocks noChangeShapeType="1"/>
          </p:cNvSpPr>
          <p:nvPr/>
        </p:nvSpPr>
        <p:spPr bwMode="auto">
          <a:xfrm>
            <a:off x="904875" y="3619500"/>
            <a:ext cx="1165225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oval" w="med" len="med"/>
            <a:tailEnd type="triangle" w="med" len="med"/>
          </a:ln>
        </p:spPr>
        <p:txBody>
          <a:bodyPr/>
          <a:lstStyle/>
          <a:p>
            <a:endParaRPr lang="en-IN"/>
          </a:p>
        </p:txBody>
      </p:sp>
      <p:sp>
        <p:nvSpPr>
          <p:cNvPr id="10261" name="Line 20"/>
          <p:cNvSpPr>
            <a:spLocks noChangeShapeType="1"/>
          </p:cNvSpPr>
          <p:nvPr/>
        </p:nvSpPr>
        <p:spPr bwMode="auto">
          <a:xfrm>
            <a:off x="1738313" y="4129088"/>
            <a:ext cx="187325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IN"/>
          </a:p>
        </p:txBody>
      </p:sp>
      <p:sp>
        <p:nvSpPr>
          <p:cNvPr id="10262" name="Line 21"/>
          <p:cNvSpPr>
            <a:spLocks noChangeShapeType="1"/>
          </p:cNvSpPr>
          <p:nvPr/>
        </p:nvSpPr>
        <p:spPr bwMode="auto">
          <a:xfrm>
            <a:off x="1919288" y="3789363"/>
            <a:ext cx="150812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IN"/>
          </a:p>
        </p:txBody>
      </p:sp>
      <p:sp>
        <p:nvSpPr>
          <p:cNvPr id="10263" name="Line 22"/>
          <p:cNvSpPr>
            <a:spLocks noChangeShapeType="1"/>
          </p:cNvSpPr>
          <p:nvPr/>
        </p:nvSpPr>
        <p:spPr bwMode="auto">
          <a:xfrm flipV="1">
            <a:off x="904875" y="3341688"/>
            <a:ext cx="1052513" cy="635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oval" w="med" len="med"/>
            <a:tailEnd/>
          </a:ln>
        </p:spPr>
        <p:txBody>
          <a:bodyPr/>
          <a:lstStyle/>
          <a:p>
            <a:endParaRPr lang="en-IN"/>
          </a:p>
        </p:txBody>
      </p:sp>
      <p:sp>
        <p:nvSpPr>
          <p:cNvPr id="10264" name="Line 23"/>
          <p:cNvSpPr>
            <a:spLocks noChangeShapeType="1"/>
          </p:cNvSpPr>
          <p:nvPr/>
        </p:nvSpPr>
        <p:spPr bwMode="auto">
          <a:xfrm>
            <a:off x="1957388" y="2644775"/>
            <a:ext cx="0" cy="26035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IN"/>
          </a:p>
        </p:txBody>
      </p:sp>
      <p:sp>
        <p:nvSpPr>
          <p:cNvPr id="10265" name="Line 24"/>
          <p:cNvSpPr>
            <a:spLocks noChangeShapeType="1"/>
          </p:cNvSpPr>
          <p:nvPr/>
        </p:nvSpPr>
        <p:spPr bwMode="auto">
          <a:xfrm flipV="1">
            <a:off x="1957388" y="3041650"/>
            <a:ext cx="0" cy="306388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IN"/>
          </a:p>
        </p:txBody>
      </p:sp>
      <p:sp>
        <p:nvSpPr>
          <p:cNvPr id="10266" name="Line 25"/>
          <p:cNvSpPr>
            <a:spLocks noChangeShapeType="1"/>
          </p:cNvSpPr>
          <p:nvPr/>
        </p:nvSpPr>
        <p:spPr bwMode="auto">
          <a:xfrm flipV="1">
            <a:off x="1919288" y="3784600"/>
            <a:ext cx="0" cy="339725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IN"/>
          </a:p>
        </p:txBody>
      </p:sp>
      <p:graphicFrame>
        <p:nvGraphicFramePr>
          <p:cNvPr id="10242" name="Object 2"/>
          <p:cNvGraphicFramePr>
            <a:graphicFrameLocks noChangeAspect="1"/>
          </p:cNvGraphicFramePr>
          <p:nvPr/>
        </p:nvGraphicFramePr>
        <p:xfrm>
          <a:off x="2032000" y="2803525"/>
          <a:ext cx="4318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571320" imgH="203040" progId="">
                  <p:embed/>
                </p:oleObj>
              </mc:Choice>
              <mc:Fallback>
                <p:oleObj name="Equation" r:id="rId2" imgW="571320" imgH="203040" progId="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32000" y="2803525"/>
                        <a:ext cx="431800" cy="139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43" name="Object 3"/>
          <p:cNvGraphicFramePr>
            <a:graphicFrameLocks noChangeAspect="1"/>
          </p:cNvGraphicFramePr>
          <p:nvPr/>
        </p:nvGraphicFramePr>
        <p:xfrm>
          <a:off x="2032000" y="3041650"/>
          <a:ext cx="412750" cy="138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545760" imgH="203040" progId="">
                  <p:embed/>
                </p:oleObj>
              </mc:Choice>
              <mc:Fallback>
                <p:oleObj name="Equation" r:id="rId4" imgW="545760" imgH="203040" progId="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32000" y="3041650"/>
                        <a:ext cx="412750" cy="138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67" name="Line 28"/>
          <p:cNvSpPr>
            <a:spLocks noChangeShapeType="1"/>
          </p:cNvSpPr>
          <p:nvPr/>
        </p:nvSpPr>
        <p:spPr bwMode="auto">
          <a:xfrm flipH="1" flipV="1">
            <a:off x="1957388" y="2905125"/>
            <a:ext cx="150812" cy="68263"/>
          </a:xfrm>
          <a:prstGeom prst="line">
            <a:avLst/>
          </a:prstGeom>
          <a:noFill/>
          <a:ln w="12700">
            <a:solidFill>
              <a:srgbClr val="FF3333"/>
            </a:solidFill>
            <a:round/>
            <a:headEnd type="diamond" w="med" len="med"/>
            <a:tailEnd/>
          </a:ln>
        </p:spPr>
        <p:txBody>
          <a:bodyPr/>
          <a:lstStyle/>
          <a:p>
            <a:endParaRPr lang="en-IN"/>
          </a:p>
        </p:txBody>
      </p:sp>
      <p:sp>
        <p:nvSpPr>
          <p:cNvPr id="10268" name="Line 29"/>
          <p:cNvSpPr>
            <a:spLocks noChangeShapeType="1"/>
          </p:cNvSpPr>
          <p:nvPr/>
        </p:nvSpPr>
        <p:spPr bwMode="auto">
          <a:xfrm>
            <a:off x="641350" y="4060825"/>
            <a:ext cx="150813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oval" w="med" len="med"/>
            <a:tailEnd type="triangle" w="med" len="med"/>
          </a:ln>
        </p:spPr>
        <p:txBody>
          <a:bodyPr/>
          <a:lstStyle/>
          <a:p>
            <a:endParaRPr lang="en-IN"/>
          </a:p>
        </p:txBody>
      </p:sp>
      <p:graphicFrame>
        <p:nvGraphicFramePr>
          <p:cNvPr id="10244" name="Object 5"/>
          <p:cNvGraphicFramePr>
            <a:graphicFrameLocks noChangeAspect="1"/>
          </p:cNvGraphicFramePr>
          <p:nvPr/>
        </p:nvGraphicFramePr>
        <p:xfrm>
          <a:off x="228600" y="3967163"/>
          <a:ext cx="385763" cy="180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342720" imgH="177480" progId="">
                  <p:embed/>
                </p:oleObj>
              </mc:Choice>
              <mc:Fallback>
                <p:oleObj name="Equation" r:id="rId6" imgW="342720" imgH="177480" progId="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" y="3967163"/>
                        <a:ext cx="385763" cy="180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69" name="Line 34"/>
          <p:cNvSpPr>
            <a:spLocks noChangeShapeType="1"/>
          </p:cNvSpPr>
          <p:nvPr/>
        </p:nvSpPr>
        <p:spPr bwMode="auto">
          <a:xfrm>
            <a:off x="904875" y="4572000"/>
            <a:ext cx="331788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oval" w="med" len="med"/>
            <a:tailEnd/>
          </a:ln>
        </p:spPr>
        <p:txBody>
          <a:bodyPr/>
          <a:lstStyle/>
          <a:p>
            <a:endParaRPr lang="en-IN"/>
          </a:p>
        </p:txBody>
      </p:sp>
      <p:sp>
        <p:nvSpPr>
          <p:cNvPr id="10270" name="Line 35"/>
          <p:cNvSpPr>
            <a:spLocks noChangeShapeType="1"/>
          </p:cNvSpPr>
          <p:nvPr/>
        </p:nvSpPr>
        <p:spPr bwMode="auto">
          <a:xfrm>
            <a:off x="1230313" y="4230688"/>
            <a:ext cx="150812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IN"/>
          </a:p>
        </p:txBody>
      </p:sp>
      <p:sp>
        <p:nvSpPr>
          <p:cNvPr id="10271" name="Line 36"/>
          <p:cNvSpPr>
            <a:spLocks noChangeShapeType="1"/>
          </p:cNvSpPr>
          <p:nvPr/>
        </p:nvSpPr>
        <p:spPr bwMode="auto">
          <a:xfrm flipV="1">
            <a:off x="1230313" y="4225925"/>
            <a:ext cx="0" cy="339725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IN"/>
          </a:p>
        </p:txBody>
      </p:sp>
      <p:sp>
        <p:nvSpPr>
          <p:cNvPr id="10272" name="Line 37"/>
          <p:cNvSpPr>
            <a:spLocks noChangeShapeType="1"/>
          </p:cNvSpPr>
          <p:nvPr/>
        </p:nvSpPr>
        <p:spPr bwMode="auto">
          <a:xfrm flipV="1">
            <a:off x="2820988" y="2971800"/>
            <a:ext cx="531812" cy="1588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diamond" w="med" len="med"/>
            <a:tailEnd type="triangle" w="med" len="med"/>
          </a:ln>
        </p:spPr>
        <p:txBody>
          <a:bodyPr/>
          <a:lstStyle/>
          <a:p>
            <a:endParaRPr lang="en-IN"/>
          </a:p>
        </p:txBody>
      </p:sp>
      <p:sp>
        <p:nvSpPr>
          <p:cNvPr id="10273" name="Line 38"/>
          <p:cNvSpPr>
            <a:spLocks noChangeShapeType="1"/>
          </p:cNvSpPr>
          <p:nvPr/>
        </p:nvSpPr>
        <p:spPr bwMode="auto">
          <a:xfrm flipH="1" flipV="1">
            <a:off x="2595563" y="2871788"/>
            <a:ext cx="225425" cy="101600"/>
          </a:xfrm>
          <a:prstGeom prst="line">
            <a:avLst/>
          </a:prstGeom>
          <a:noFill/>
          <a:ln w="12700">
            <a:solidFill>
              <a:srgbClr val="FF3333"/>
            </a:solidFill>
            <a:round/>
            <a:headEnd type="diamond" w="med" len="med"/>
            <a:tailEnd/>
          </a:ln>
        </p:spPr>
        <p:txBody>
          <a:bodyPr/>
          <a:lstStyle/>
          <a:p>
            <a:endParaRPr lang="en-IN"/>
          </a:p>
        </p:txBody>
      </p:sp>
      <p:sp>
        <p:nvSpPr>
          <p:cNvPr id="10274" name="Line 39"/>
          <p:cNvSpPr>
            <a:spLocks noChangeShapeType="1"/>
          </p:cNvSpPr>
          <p:nvPr/>
        </p:nvSpPr>
        <p:spPr bwMode="auto">
          <a:xfrm flipV="1">
            <a:off x="2671763" y="2922588"/>
            <a:ext cx="17462" cy="765175"/>
          </a:xfrm>
          <a:prstGeom prst="line">
            <a:avLst/>
          </a:prstGeom>
          <a:noFill/>
          <a:ln w="28575">
            <a:solidFill>
              <a:srgbClr val="FF0000"/>
            </a:solidFill>
            <a:prstDash val="dash"/>
            <a:round/>
            <a:headEnd/>
            <a:tailEnd type="triangle" w="med" len="med"/>
          </a:ln>
        </p:spPr>
        <p:txBody>
          <a:bodyPr/>
          <a:lstStyle/>
          <a:p>
            <a:endParaRPr lang="en-IN"/>
          </a:p>
        </p:txBody>
      </p:sp>
      <p:sp>
        <p:nvSpPr>
          <p:cNvPr id="10275" name="Line 40"/>
          <p:cNvSpPr>
            <a:spLocks noChangeShapeType="1"/>
          </p:cNvSpPr>
          <p:nvPr/>
        </p:nvSpPr>
        <p:spPr bwMode="auto">
          <a:xfrm>
            <a:off x="2414588" y="3692525"/>
            <a:ext cx="263525" cy="0"/>
          </a:xfrm>
          <a:prstGeom prst="line">
            <a:avLst/>
          </a:prstGeom>
          <a:noFill/>
          <a:ln w="28575">
            <a:solidFill>
              <a:srgbClr val="FF0000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en-IN"/>
          </a:p>
        </p:txBody>
      </p:sp>
      <p:sp>
        <p:nvSpPr>
          <p:cNvPr id="10276" name="AutoShape 42"/>
          <p:cNvSpPr>
            <a:spLocks noChangeArrowheads="1"/>
          </p:cNvSpPr>
          <p:nvPr/>
        </p:nvSpPr>
        <p:spPr bwMode="auto">
          <a:xfrm>
            <a:off x="4483100" y="2438400"/>
            <a:ext cx="1219200" cy="1066800"/>
          </a:xfrm>
          <a:prstGeom prst="cube">
            <a:avLst>
              <a:gd name="adj" fmla="val 9245"/>
            </a:avLst>
          </a:prstGeom>
          <a:solidFill>
            <a:srgbClr val="00B0F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b="1">
                <a:solidFill>
                  <a:schemeClr val="tx1"/>
                </a:solidFill>
                <a:latin typeface="Calibri" pitchFamily="34" charset="0"/>
              </a:rPr>
              <a:t>TH1</a:t>
            </a:r>
          </a:p>
          <a:p>
            <a:pPr algn="ctr"/>
            <a:r>
              <a:rPr lang="en-US" sz="2400" b="1">
                <a:solidFill>
                  <a:schemeClr val="tx1"/>
                </a:solidFill>
                <a:latin typeface="Calibri" pitchFamily="34" charset="0"/>
              </a:rPr>
              <a:t>(8 Bit)</a:t>
            </a:r>
          </a:p>
        </p:txBody>
      </p:sp>
      <p:sp>
        <p:nvSpPr>
          <p:cNvPr id="10277" name="AutoShape 43"/>
          <p:cNvSpPr>
            <a:spLocks noChangeArrowheads="1"/>
          </p:cNvSpPr>
          <p:nvPr/>
        </p:nvSpPr>
        <p:spPr bwMode="auto">
          <a:xfrm>
            <a:off x="5943600" y="2438400"/>
            <a:ext cx="1219200" cy="1066800"/>
          </a:xfrm>
          <a:prstGeom prst="cube">
            <a:avLst>
              <a:gd name="adj" fmla="val 9245"/>
            </a:avLst>
          </a:prstGeom>
          <a:solidFill>
            <a:srgbClr val="00B0F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b="1">
                <a:solidFill>
                  <a:schemeClr val="tx1"/>
                </a:solidFill>
                <a:latin typeface="Calibri" pitchFamily="34" charset="0"/>
              </a:rPr>
              <a:t>TF1</a:t>
            </a:r>
          </a:p>
        </p:txBody>
      </p:sp>
      <p:sp>
        <p:nvSpPr>
          <p:cNvPr id="10278" name="Line 44"/>
          <p:cNvSpPr>
            <a:spLocks noChangeShapeType="1"/>
          </p:cNvSpPr>
          <p:nvPr/>
        </p:nvSpPr>
        <p:spPr bwMode="auto">
          <a:xfrm flipV="1">
            <a:off x="5665788" y="2971800"/>
            <a:ext cx="277812" cy="1588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IN"/>
          </a:p>
        </p:txBody>
      </p:sp>
      <p:sp>
        <p:nvSpPr>
          <p:cNvPr id="10279" name="Line 45"/>
          <p:cNvSpPr>
            <a:spLocks noChangeShapeType="1"/>
          </p:cNvSpPr>
          <p:nvPr/>
        </p:nvSpPr>
        <p:spPr bwMode="auto">
          <a:xfrm flipV="1">
            <a:off x="7099300" y="2971800"/>
            <a:ext cx="381000" cy="1588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IN"/>
          </a:p>
        </p:txBody>
      </p:sp>
      <p:sp>
        <p:nvSpPr>
          <p:cNvPr id="10280" name="Text Box 46"/>
          <p:cNvSpPr txBox="1">
            <a:spLocks noChangeArrowheads="1"/>
          </p:cNvSpPr>
          <p:nvPr/>
        </p:nvSpPr>
        <p:spPr bwMode="auto">
          <a:xfrm>
            <a:off x="2438400" y="1371600"/>
            <a:ext cx="4724400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3200" b="1" u="sng">
                <a:solidFill>
                  <a:srgbClr val="FFFF00"/>
                </a:solidFill>
                <a:latin typeface="Calibri" pitchFamily="34" charset="0"/>
              </a:rPr>
              <a:t>16 Bit Timer / Counter</a:t>
            </a:r>
          </a:p>
        </p:txBody>
      </p:sp>
      <p:sp>
        <p:nvSpPr>
          <p:cNvPr id="10281" name="Text Box 47"/>
          <p:cNvSpPr txBox="1">
            <a:spLocks noChangeArrowheads="1"/>
          </p:cNvSpPr>
          <p:nvPr/>
        </p:nvSpPr>
        <p:spPr bwMode="auto">
          <a:xfrm>
            <a:off x="438150" y="5643563"/>
            <a:ext cx="8277225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3200" b="1">
                <a:solidFill>
                  <a:schemeClr val="folHlink"/>
                </a:solidFill>
                <a:latin typeface="Calibri" pitchFamily="34" charset="0"/>
              </a:rPr>
              <a:t>Maximum Count = FFFFh  (1111111111111111)</a:t>
            </a:r>
            <a:endParaRPr lang="en-US" sz="3200" b="1">
              <a:latin typeface="Calibri" pitchFamily="34" charset="0"/>
            </a:endParaRPr>
          </a:p>
        </p:txBody>
      </p:sp>
      <p:graphicFrame>
        <p:nvGraphicFramePr>
          <p:cNvPr id="10245" name="Object 8"/>
          <p:cNvGraphicFramePr>
            <a:graphicFrameLocks noChangeAspect="1"/>
          </p:cNvGraphicFramePr>
          <p:nvPr/>
        </p:nvGraphicFramePr>
        <p:xfrm>
          <a:off x="288925" y="4479925"/>
          <a:ext cx="558800" cy="184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647640" imgH="241200" progId="">
                  <p:embed/>
                </p:oleObj>
              </mc:Choice>
              <mc:Fallback>
                <p:oleObj name="Equation" r:id="rId8" imgW="647640" imgH="241200" progId="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8925" y="4479925"/>
                        <a:ext cx="558800" cy="184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46" name="Object 9"/>
          <p:cNvGraphicFramePr>
            <a:graphicFrameLocks noChangeAspect="1"/>
          </p:cNvGraphicFramePr>
          <p:nvPr/>
        </p:nvGraphicFramePr>
        <p:xfrm>
          <a:off x="498475" y="3517900"/>
          <a:ext cx="338138" cy="184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266400" imgH="164880" progId="">
                  <p:embed/>
                </p:oleObj>
              </mc:Choice>
              <mc:Fallback>
                <p:oleObj name="Equation" r:id="rId10" imgW="266400" imgH="164880" progId="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8475" y="3517900"/>
                        <a:ext cx="338138" cy="184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47" name="Object 10"/>
          <p:cNvGraphicFramePr>
            <a:graphicFrameLocks noChangeAspect="1"/>
          </p:cNvGraphicFramePr>
          <p:nvPr/>
        </p:nvGraphicFramePr>
        <p:xfrm>
          <a:off x="344488" y="3244850"/>
          <a:ext cx="541337" cy="185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457200" imgH="177480" progId="">
                  <p:embed/>
                </p:oleObj>
              </mc:Choice>
              <mc:Fallback>
                <p:oleObj name="Equation" r:id="rId12" imgW="457200" imgH="177480" progId="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4488" y="3244850"/>
                        <a:ext cx="541337" cy="1857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fade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2" name="AutoShape 39"/>
          <p:cNvSpPr>
            <a:spLocks noChangeArrowheads="1"/>
          </p:cNvSpPr>
          <p:nvPr/>
        </p:nvSpPr>
        <p:spPr bwMode="auto">
          <a:xfrm>
            <a:off x="3352800" y="4724400"/>
            <a:ext cx="1219200" cy="1066800"/>
          </a:xfrm>
          <a:prstGeom prst="cube">
            <a:avLst>
              <a:gd name="adj" fmla="val 9245"/>
            </a:avLst>
          </a:prstGeom>
          <a:solidFill>
            <a:srgbClr val="00B0F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b="1">
                <a:solidFill>
                  <a:schemeClr val="tx1"/>
                </a:solidFill>
                <a:latin typeface="Calibri" pitchFamily="34" charset="0"/>
              </a:rPr>
              <a:t>TH1</a:t>
            </a:r>
          </a:p>
          <a:p>
            <a:pPr algn="ctr"/>
            <a:r>
              <a:rPr lang="en-US" sz="2400" b="1">
                <a:solidFill>
                  <a:schemeClr val="tx1"/>
                </a:solidFill>
                <a:latin typeface="Calibri" pitchFamily="34" charset="0"/>
              </a:rPr>
              <a:t>(8 Bit)</a:t>
            </a:r>
          </a:p>
        </p:txBody>
      </p:sp>
      <p:sp>
        <p:nvSpPr>
          <p:cNvPr id="11273" name="Line 45"/>
          <p:cNvSpPr>
            <a:spLocks noChangeShapeType="1"/>
          </p:cNvSpPr>
          <p:nvPr/>
        </p:nvSpPr>
        <p:spPr bwMode="auto">
          <a:xfrm>
            <a:off x="5181600" y="2971800"/>
            <a:ext cx="0" cy="12192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IN"/>
          </a:p>
        </p:txBody>
      </p:sp>
      <p:sp>
        <p:nvSpPr>
          <p:cNvPr id="11274" name="Line 46"/>
          <p:cNvSpPr>
            <a:spLocks noChangeShapeType="1"/>
          </p:cNvSpPr>
          <p:nvPr/>
        </p:nvSpPr>
        <p:spPr bwMode="auto">
          <a:xfrm flipV="1">
            <a:off x="3962400" y="3505200"/>
            <a:ext cx="0" cy="1295400"/>
          </a:xfrm>
          <a:prstGeom prst="line">
            <a:avLst/>
          </a:prstGeom>
          <a:noFill/>
          <a:ln w="111125">
            <a:solidFill>
              <a:srgbClr val="FF0000"/>
            </a:solidFill>
            <a:round/>
            <a:headEnd/>
            <a:tailEnd type="triangl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11275" name="AutoShape 47"/>
          <p:cNvSpPr>
            <a:spLocks noChangeArrowheads="1"/>
          </p:cNvSpPr>
          <p:nvPr/>
        </p:nvSpPr>
        <p:spPr bwMode="auto">
          <a:xfrm>
            <a:off x="3619500" y="3911600"/>
            <a:ext cx="685800" cy="533400"/>
          </a:xfrm>
          <a:prstGeom prst="flowChartExtract">
            <a:avLst/>
          </a:prstGeom>
          <a:solidFill>
            <a:srgbClr val="00B0F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276" name="Line 48"/>
          <p:cNvSpPr>
            <a:spLocks noChangeShapeType="1"/>
          </p:cNvSpPr>
          <p:nvPr/>
        </p:nvSpPr>
        <p:spPr bwMode="auto">
          <a:xfrm flipH="1">
            <a:off x="4114800" y="4178300"/>
            <a:ext cx="1066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IN"/>
          </a:p>
        </p:txBody>
      </p:sp>
      <p:sp>
        <p:nvSpPr>
          <p:cNvPr id="11277" name="Text Box 49"/>
          <p:cNvSpPr txBox="1">
            <a:spLocks noChangeArrowheads="1"/>
          </p:cNvSpPr>
          <p:nvPr/>
        </p:nvSpPr>
        <p:spPr bwMode="auto">
          <a:xfrm>
            <a:off x="4267200" y="3835400"/>
            <a:ext cx="99060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b="1">
                <a:solidFill>
                  <a:srgbClr val="00B0F0"/>
                </a:solidFill>
                <a:latin typeface="Calibri" pitchFamily="34" charset="0"/>
              </a:rPr>
              <a:t>Reload</a:t>
            </a:r>
          </a:p>
        </p:txBody>
      </p:sp>
      <p:sp>
        <p:nvSpPr>
          <p:cNvPr id="11278" name="Rectangle 50"/>
          <p:cNvSpPr>
            <a:spLocks noChangeArrowheads="1"/>
          </p:cNvSpPr>
          <p:nvPr/>
        </p:nvSpPr>
        <p:spPr bwMode="auto">
          <a:xfrm>
            <a:off x="457200" y="274638"/>
            <a:ext cx="8229600" cy="71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400" b="1">
                <a:solidFill>
                  <a:srgbClr val="FFC000"/>
                </a:solidFill>
                <a:latin typeface="Calibri" pitchFamily="34" charset="0"/>
              </a:rPr>
              <a:t>TIMER 1 – </a:t>
            </a:r>
            <a:r>
              <a:rPr lang="en-US" sz="4400" b="1">
                <a:solidFill>
                  <a:srgbClr val="FF0000"/>
                </a:solidFill>
                <a:latin typeface="Calibri" pitchFamily="34" charset="0"/>
              </a:rPr>
              <a:t>Mode 2</a:t>
            </a:r>
          </a:p>
        </p:txBody>
      </p:sp>
      <p:sp>
        <p:nvSpPr>
          <p:cNvPr id="11279" name="Text Box 51"/>
          <p:cNvSpPr txBox="1">
            <a:spLocks noChangeArrowheads="1"/>
          </p:cNvSpPr>
          <p:nvPr/>
        </p:nvSpPr>
        <p:spPr bwMode="auto">
          <a:xfrm>
            <a:off x="685800" y="1295400"/>
            <a:ext cx="8077200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3200" b="1" u="sng">
                <a:solidFill>
                  <a:srgbClr val="FFFF00"/>
                </a:solidFill>
                <a:latin typeface="Calibri" pitchFamily="34" charset="0"/>
              </a:rPr>
              <a:t>8 Bit Timer / Counter with AUTORELOAD</a:t>
            </a:r>
          </a:p>
        </p:txBody>
      </p:sp>
      <p:sp>
        <p:nvSpPr>
          <p:cNvPr id="11280" name="AutoShape 2"/>
          <p:cNvSpPr>
            <a:spLocks noChangeArrowheads="1"/>
          </p:cNvSpPr>
          <p:nvPr/>
        </p:nvSpPr>
        <p:spPr bwMode="auto">
          <a:xfrm>
            <a:off x="3352800" y="2438400"/>
            <a:ext cx="1219200" cy="1066800"/>
          </a:xfrm>
          <a:prstGeom prst="cube">
            <a:avLst>
              <a:gd name="adj" fmla="val 9245"/>
            </a:avLst>
          </a:prstGeom>
          <a:solidFill>
            <a:srgbClr val="00B0F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b="1">
                <a:solidFill>
                  <a:schemeClr val="tx1"/>
                </a:solidFill>
                <a:latin typeface="Calibri" pitchFamily="34" charset="0"/>
              </a:rPr>
              <a:t>TL1</a:t>
            </a:r>
          </a:p>
          <a:p>
            <a:pPr algn="ctr"/>
            <a:r>
              <a:rPr lang="en-US" sz="2400" b="1">
                <a:solidFill>
                  <a:schemeClr val="tx1"/>
                </a:solidFill>
                <a:latin typeface="Calibri" pitchFamily="34" charset="0"/>
              </a:rPr>
              <a:t>(8 Bit)</a:t>
            </a:r>
          </a:p>
        </p:txBody>
      </p:sp>
      <p:sp>
        <p:nvSpPr>
          <p:cNvPr id="11281" name="AutoShape 8"/>
          <p:cNvSpPr>
            <a:spLocks noChangeArrowheads="1"/>
          </p:cNvSpPr>
          <p:nvPr/>
        </p:nvSpPr>
        <p:spPr bwMode="auto">
          <a:xfrm>
            <a:off x="604838" y="2463800"/>
            <a:ext cx="450850" cy="339725"/>
          </a:xfrm>
          <a:prstGeom prst="cube">
            <a:avLst>
              <a:gd name="adj" fmla="val 9245"/>
            </a:avLst>
          </a:prstGeom>
          <a:solidFill>
            <a:srgbClr val="00B0F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600" b="1">
                <a:solidFill>
                  <a:schemeClr val="tx1"/>
                </a:solidFill>
                <a:latin typeface="Calibri" pitchFamily="34" charset="0"/>
              </a:rPr>
              <a:t>OSC</a:t>
            </a:r>
          </a:p>
        </p:txBody>
      </p:sp>
      <p:sp>
        <p:nvSpPr>
          <p:cNvPr id="11282" name="AutoShape 9"/>
          <p:cNvSpPr>
            <a:spLocks noChangeArrowheads="1"/>
          </p:cNvSpPr>
          <p:nvPr/>
        </p:nvSpPr>
        <p:spPr bwMode="auto">
          <a:xfrm>
            <a:off x="1381125" y="2463800"/>
            <a:ext cx="450850" cy="339725"/>
          </a:xfrm>
          <a:prstGeom prst="cube">
            <a:avLst>
              <a:gd name="adj" fmla="val 9245"/>
            </a:avLst>
          </a:prstGeom>
          <a:solidFill>
            <a:srgbClr val="00B0F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600" b="1">
                <a:solidFill>
                  <a:schemeClr val="tx1"/>
                </a:solidFill>
                <a:latin typeface="Calibri" pitchFamily="34" charset="0"/>
              </a:rPr>
              <a:t>÷12</a:t>
            </a:r>
          </a:p>
        </p:txBody>
      </p:sp>
      <p:sp>
        <p:nvSpPr>
          <p:cNvPr id="11283" name="AutoShape 10"/>
          <p:cNvSpPr>
            <a:spLocks noChangeArrowheads="1"/>
          </p:cNvSpPr>
          <p:nvPr/>
        </p:nvSpPr>
        <p:spPr bwMode="auto">
          <a:xfrm rot="10800000">
            <a:off x="1330325" y="3948113"/>
            <a:ext cx="414338" cy="374650"/>
          </a:xfrm>
          <a:prstGeom prst="moon">
            <a:avLst>
              <a:gd name="adj" fmla="val 86551"/>
            </a:avLst>
          </a:prstGeom>
          <a:solidFill>
            <a:srgbClr val="00B0F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284" name="AutoShape 11"/>
          <p:cNvSpPr>
            <a:spLocks noChangeArrowheads="1"/>
          </p:cNvSpPr>
          <p:nvPr/>
        </p:nvSpPr>
        <p:spPr bwMode="auto">
          <a:xfrm>
            <a:off x="2070100" y="3517900"/>
            <a:ext cx="338138" cy="373063"/>
          </a:xfrm>
          <a:prstGeom prst="flowChartDelay">
            <a:avLst/>
          </a:prstGeom>
          <a:solidFill>
            <a:srgbClr val="00B0F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" name="Group 12"/>
          <p:cNvGrpSpPr>
            <a:grpSpLocks/>
          </p:cNvGrpSpPr>
          <p:nvPr/>
        </p:nvGrpSpPr>
        <p:grpSpPr bwMode="auto">
          <a:xfrm>
            <a:off x="785813" y="3925888"/>
            <a:ext cx="376237" cy="271462"/>
            <a:chOff x="3456" y="2400"/>
            <a:chExt cx="480" cy="384"/>
          </a:xfrm>
          <a:solidFill>
            <a:srgbClr val="00B0F0"/>
          </a:solidFill>
        </p:grpSpPr>
        <p:sp>
          <p:nvSpPr>
            <p:cNvPr id="58" name="AutoShape 13"/>
            <p:cNvSpPr>
              <a:spLocks noChangeArrowheads="1"/>
            </p:cNvSpPr>
            <p:nvPr/>
          </p:nvSpPr>
          <p:spPr bwMode="auto">
            <a:xfrm rot="16200000">
              <a:off x="3468" y="2388"/>
              <a:ext cx="384" cy="408"/>
            </a:xfrm>
            <a:prstGeom prst="flowChartMerge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9" name="AutoShape 14"/>
            <p:cNvSpPr>
              <a:spLocks noChangeArrowheads="1"/>
            </p:cNvSpPr>
            <p:nvPr/>
          </p:nvSpPr>
          <p:spPr bwMode="auto">
            <a:xfrm>
              <a:off x="3792" y="2520"/>
              <a:ext cx="144" cy="144"/>
            </a:xfrm>
            <a:prstGeom prst="flowChartConnector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11286" name="Line 15"/>
          <p:cNvSpPr>
            <a:spLocks noChangeShapeType="1"/>
          </p:cNvSpPr>
          <p:nvPr/>
        </p:nvSpPr>
        <p:spPr bwMode="auto">
          <a:xfrm>
            <a:off x="1036638" y="2651125"/>
            <a:ext cx="338137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IN"/>
          </a:p>
        </p:txBody>
      </p:sp>
      <p:sp>
        <p:nvSpPr>
          <p:cNvPr id="11287" name="Line 16"/>
          <p:cNvSpPr>
            <a:spLocks noChangeShapeType="1"/>
          </p:cNvSpPr>
          <p:nvPr/>
        </p:nvSpPr>
        <p:spPr bwMode="auto">
          <a:xfrm>
            <a:off x="2108200" y="2973388"/>
            <a:ext cx="487363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diamond" w="med" len="med"/>
            <a:tailEnd type="diamond" w="med" len="med"/>
          </a:ln>
        </p:spPr>
        <p:txBody>
          <a:bodyPr/>
          <a:lstStyle/>
          <a:p>
            <a:endParaRPr lang="en-IN"/>
          </a:p>
        </p:txBody>
      </p:sp>
      <p:sp>
        <p:nvSpPr>
          <p:cNvPr id="11288" name="Line 17"/>
          <p:cNvSpPr>
            <a:spLocks noChangeShapeType="1"/>
          </p:cNvSpPr>
          <p:nvPr/>
        </p:nvSpPr>
        <p:spPr bwMode="auto">
          <a:xfrm>
            <a:off x="1806575" y="2651125"/>
            <a:ext cx="150813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IN"/>
          </a:p>
        </p:txBody>
      </p:sp>
      <p:sp>
        <p:nvSpPr>
          <p:cNvPr id="11289" name="Line 18"/>
          <p:cNvSpPr>
            <a:spLocks noChangeShapeType="1"/>
          </p:cNvSpPr>
          <p:nvPr/>
        </p:nvSpPr>
        <p:spPr bwMode="auto">
          <a:xfrm>
            <a:off x="1168400" y="4060825"/>
            <a:ext cx="206375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IN"/>
          </a:p>
        </p:txBody>
      </p:sp>
      <p:sp>
        <p:nvSpPr>
          <p:cNvPr id="11290" name="Line 19"/>
          <p:cNvSpPr>
            <a:spLocks noChangeShapeType="1"/>
          </p:cNvSpPr>
          <p:nvPr/>
        </p:nvSpPr>
        <p:spPr bwMode="auto">
          <a:xfrm>
            <a:off x="904875" y="3619500"/>
            <a:ext cx="1165225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oval" w="med" len="med"/>
            <a:tailEnd type="triangle" w="med" len="med"/>
          </a:ln>
        </p:spPr>
        <p:txBody>
          <a:bodyPr/>
          <a:lstStyle/>
          <a:p>
            <a:endParaRPr lang="en-IN"/>
          </a:p>
        </p:txBody>
      </p:sp>
      <p:sp>
        <p:nvSpPr>
          <p:cNvPr id="11291" name="Line 20"/>
          <p:cNvSpPr>
            <a:spLocks noChangeShapeType="1"/>
          </p:cNvSpPr>
          <p:nvPr/>
        </p:nvSpPr>
        <p:spPr bwMode="auto">
          <a:xfrm>
            <a:off x="1738313" y="4129088"/>
            <a:ext cx="187325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IN"/>
          </a:p>
        </p:txBody>
      </p:sp>
      <p:sp>
        <p:nvSpPr>
          <p:cNvPr id="11292" name="Line 21"/>
          <p:cNvSpPr>
            <a:spLocks noChangeShapeType="1"/>
          </p:cNvSpPr>
          <p:nvPr/>
        </p:nvSpPr>
        <p:spPr bwMode="auto">
          <a:xfrm>
            <a:off x="1919288" y="3789363"/>
            <a:ext cx="150812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IN"/>
          </a:p>
        </p:txBody>
      </p:sp>
      <p:sp>
        <p:nvSpPr>
          <p:cNvPr id="11293" name="Line 22"/>
          <p:cNvSpPr>
            <a:spLocks noChangeShapeType="1"/>
          </p:cNvSpPr>
          <p:nvPr/>
        </p:nvSpPr>
        <p:spPr bwMode="auto">
          <a:xfrm flipV="1">
            <a:off x="904875" y="3341688"/>
            <a:ext cx="1052513" cy="635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oval" w="med" len="med"/>
            <a:tailEnd/>
          </a:ln>
        </p:spPr>
        <p:txBody>
          <a:bodyPr/>
          <a:lstStyle/>
          <a:p>
            <a:endParaRPr lang="en-IN"/>
          </a:p>
        </p:txBody>
      </p:sp>
      <p:sp>
        <p:nvSpPr>
          <p:cNvPr id="11294" name="Line 23"/>
          <p:cNvSpPr>
            <a:spLocks noChangeShapeType="1"/>
          </p:cNvSpPr>
          <p:nvPr/>
        </p:nvSpPr>
        <p:spPr bwMode="auto">
          <a:xfrm>
            <a:off x="1957388" y="2644775"/>
            <a:ext cx="0" cy="26035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IN"/>
          </a:p>
        </p:txBody>
      </p:sp>
      <p:sp>
        <p:nvSpPr>
          <p:cNvPr id="11295" name="Line 24"/>
          <p:cNvSpPr>
            <a:spLocks noChangeShapeType="1"/>
          </p:cNvSpPr>
          <p:nvPr/>
        </p:nvSpPr>
        <p:spPr bwMode="auto">
          <a:xfrm flipV="1">
            <a:off x="1957388" y="3041650"/>
            <a:ext cx="0" cy="306388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IN"/>
          </a:p>
        </p:txBody>
      </p:sp>
      <p:sp>
        <p:nvSpPr>
          <p:cNvPr id="11296" name="Line 25"/>
          <p:cNvSpPr>
            <a:spLocks noChangeShapeType="1"/>
          </p:cNvSpPr>
          <p:nvPr/>
        </p:nvSpPr>
        <p:spPr bwMode="auto">
          <a:xfrm flipV="1">
            <a:off x="1919288" y="3784600"/>
            <a:ext cx="0" cy="339725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IN"/>
          </a:p>
        </p:txBody>
      </p:sp>
      <p:graphicFrame>
        <p:nvGraphicFramePr>
          <p:cNvPr id="11266" name="Object 2"/>
          <p:cNvGraphicFramePr>
            <a:graphicFrameLocks noChangeAspect="1"/>
          </p:cNvGraphicFramePr>
          <p:nvPr/>
        </p:nvGraphicFramePr>
        <p:xfrm>
          <a:off x="2032000" y="2803525"/>
          <a:ext cx="4318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571320" imgH="203040" progId="">
                  <p:embed/>
                </p:oleObj>
              </mc:Choice>
              <mc:Fallback>
                <p:oleObj name="Equation" r:id="rId2" imgW="571320" imgH="203040" progId="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32000" y="2803525"/>
                        <a:ext cx="431800" cy="139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267" name="Object 3"/>
          <p:cNvGraphicFramePr>
            <a:graphicFrameLocks noChangeAspect="1"/>
          </p:cNvGraphicFramePr>
          <p:nvPr/>
        </p:nvGraphicFramePr>
        <p:xfrm>
          <a:off x="2032000" y="3041650"/>
          <a:ext cx="412750" cy="138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545760" imgH="203040" progId="">
                  <p:embed/>
                </p:oleObj>
              </mc:Choice>
              <mc:Fallback>
                <p:oleObj name="Equation" r:id="rId4" imgW="545760" imgH="203040" progId="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32000" y="3041650"/>
                        <a:ext cx="412750" cy="138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297" name="Line 28"/>
          <p:cNvSpPr>
            <a:spLocks noChangeShapeType="1"/>
          </p:cNvSpPr>
          <p:nvPr/>
        </p:nvSpPr>
        <p:spPr bwMode="auto">
          <a:xfrm flipH="1" flipV="1">
            <a:off x="1957388" y="2905125"/>
            <a:ext cx="150812" cy="68263"/>
          </a:xfrm>
          <a:prstGeom prst="line">
            <a:avLst/>
          </a:prstGeom>
          <a:noFill/>
          <a:ln w="12700">
            <a:solidFill>
              <a:srgbClr val="FF3333"/>
            </a:solidFill>
            <a:round/>
            <a:headEnd type="diamond" w="med" len="med"/>
            <a:tailEnd/>
          </a:ln>
        </p:spPr>
        <p:txBody>
          <a:bodyPr/>
          <a:lstStyle/>
          <a:p>
            <a:endParaRPr lang="en-IN"/>
          </a:p>
        </p:txBody>
      </p:sp>
      <p:sp>
        <p:nvSpPr>
          <p:cNvPr id="11298" name="Line 29"/>
          <p:cNvSpPr>
            <a:spLocks noChangeShapeType="1"/>
          </p:cNvSpPr>
          <p:nvPr/>
        </p:nvSpPr>
        <p:spPr bwMode="auto">
          <a:xfrm>
            <a:off x="641350" y="4060825"/>
            <a:ext cx="150813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oval" w="med" len="med"/>
            <a:tailEnd type="triangle" w="med" len="med"/>
          </a:ln>
        </p:spPr>
        <p:txBody>
          <a:bodyPr/>
          <a:lstStyle/>
          <a:p>
            <a:endParaRPr lang="en-IN"/>
          </a:p>
        </p:txBody>
      </p:sp>
      <p:graphicFrame>
        <p:nvGraphicFramePr>
          <p:cNvPr id="11268" name="Object 5"/>
          <p:cNvGraphicFramePr>
            <a:graphicFrameLocks noChangeAspect="1"/>
          </p:cNvGraphicFramePr>
          <p:nvPr/>
        </p:nvGraphicFramePr>
        <p:xfrm>
          <a:off x="228600" y="3967163"/>
          <a:ext cx="385763" cy="180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342720" imgH="177480" progId="">
                  <p:embed/>
                </p:oleObj>
              </mc:Choice>
              <mc:Fallback>
                <p:oleObj name="Equation" r:id="rId6" imgW="342720" imgH="177480" progId="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" y="3967163"/>
                        <a:ext cx="385763" cy="180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299" name="Line 34"/>
          <p:cNvSpPr>
            <a:spLocks noChangeShapeType="1"/>
          </p:cNvSpPr>
          <p:nvPr/>
        </p:nvSpPr>
        <p:spPr bwMode="auto">
          <a:xfrm>
            <a:off x="904875" y="4572000"/>
            <a:ext cx="331788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oval" w="med" len="med"/>
            <a:tailEnd/>
          </a:ln>
        </p:spPr>
        <p:txBody>
          <a:bodyPr/>
          <a:lstStyle/>
          <a:p>
            <a:endParaRPr lang="en-IN"/>
          </a:p>
        </p:txBody>
      </p:sp>
      <p:sp>
        <p:nvSpPr>
          <p:cNvPr id="11300" name="Line 35"/>
          <p:cNvSpPr>
            <a:spLocks noChangeShapeType="1"/>
          </p:cNvSpPr>
          <p:nvPr/>
        </p:nvSpPr>
        <p:spPr bwMode="auto">
          <a:xfrm>
            <a:off x="1230313" y="4230688"/>
            <a:ext cx="150812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IN"/>
          </a:p>
        </p:txBody>
      </p:sp>
      <p:sp>
        <p:nvSpPr>
          <p:cNvPr id="11301" name="Line 36"/>
          <p:cNvSpPr>
            <a:spLocks noChangeShapeType="1"/>
          </p:cNvSpPr>
          <p:nvPr/>
        </p:nvSpPr>
        <p:spPr bwMode="auto">
          <a:xfrm flipV="1">
            <a:off x="1230313" y="4225925"/>
            <a:ext cx="0" cy="339725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IN"/>
          </a:p>
        </p:txBody>
      </p:sp>
      <p:sp>
        <p:nvSpPr>
          <p:cNvPr id="11302" name="Line 37"/>
          <p:cNvSpPr>
            <a:spLocks noChangeShapeType="1"/>
          </p:cNvSpPr>
          <p:nvPr/>
        </p:nvSpPr>
        <p:spPr bwMode="auto">
          <a:xfrm flipV="1">
            <a:off x="2820988" y="2971800"/>
            <a:ext cx="531812" cy="1588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diamond" w="med" len="med"/>
            <a:tailEnd type="triangle" w="med" len="med"/>
          </a:ln>
        </p:spPr>
        <p:txBody>
          <a:bodyPr/>
          <a:lstStyle/>
          <a:p>
            <a:endParaRPr lang="en-IN"/>
          </a:p>
        </p:txBody>
      </p:sp>
      <p:sp>
        <p:nvSpPr>
          <p:cNvPr id="11303" name="Line 38"/>
          <p:cNvSpPr>
            <a:spLocks noChangeShapeType="1"/>
          </p:cNvSpPr>
          <p:nvPr/>
        </p:nvSpPr>
        <p:spPr bwMode="auto">
          <a:xfrm flipH="1" flipV="1">
            <a:off x="2595563" y="2871788"/>
            <a:ext cx="225425" cy="101600"/>
          </a:xfrm>
          <a:prstGeom prst="line">
            <a:avLst/>
          </a:prstGeom>
          <a:noFill/>
          <a:ln w="12700">
            <a:solidFill>
              <a:srgbClr val="FF3333"/>
            </a:solidFill>
            <a:round/>
            <a:headEnd type="diamond" w="med" len="med"/>
            <a:tailEnd/>
          </a:ln>
        </p:spPr>
        <p:txBody>
          <a:bodyPr/>
          <a:lstStyle/>
          <a:p>
            <a:endParaRPr lang="en-IN"/>
          </a:p>
        </p:txBody>
      </p:sp>
      <p:sp>
        <p:nvSpPr>
          <p:cNvPr id="11304" name="Line 39"/>
          <p:cNvSpPr>
            <a:spLocks noChangeShapeType="1"/>
          </p:cNvSpPr>
          <p:nvPr/>
        </p:nvSpPr>
        <p:spPr bwMode="auto">
          <a:xfrm flipV="1">
            <a:off x="2671763" y="2922588"/>
            <a:ext cx="17462" cy="765175"/>
          </a:xfrm>
          <a:prstGeom prst="line">
            <a:avLst/>
          </a:prstGeom>
          <a:noFill/>
          <a:ln w="28575">
            <a:solidFill>
              <a:srgbClr val="FF0000"/>
            </a:solidFill>
            <a:prstDash val="dash"/>
            <a:round/>
            <a:headEnd/>
            <a:tailEnd type="triangle" w="med" len="med"/>
          </a:ln>
        </p:spPr>
        <p:txBody>
          <a:bodyPr/>
          <a:lstStyle/>
          <a:p>
            <a:endParaRPr lang="en-IN"/>
          </a:p>
        </p:txBody>
      </p:sp>
      <p:sp>
        <p:nvSpPr>
          <p:cNvPr id="11305" name="Line 40"/>
          <p:cNvSpPr>
            <a:spLocks noChangeShapeType="1"/>
          </p:cNvSpPr>
          <p:nvPr/>
        </p:nvSpPr>
        <p:spPr bwMode="auto">
          <a:xfrm>
            <a:off x="2414588" y="3692525"/>
            <a:ext cx="263525" cy="0"/>
          </a:xfrm>
          <a:prstGeom prst="line">
            <a:avLst/>
          </a:prstGeom>
          <a:noFill/>
          <a:ln w="28575">
            <a:solidFill>
              <a:srgbClr val="FF0000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en-IN"/>
          </a:p>
        </p:txBody>
      </p:sp>
      <p:sp>
        <p:nvSpPr>
          <p:cNvPr id="11306" name="AutoShape 42"/>
          <p:cNvSpPr>
            <a:spLocks noChangeArrowheads="1"/>
          </p:cNvSpPr>
          <p:nvPr/>
        </p:nvSpPr>
        <p:spPr bwMode="auto">
          <a:xfrm>
            <a:off x="4483100" y="2438400"/>
            <a:ext cx="1219200" cy="1066800"/>
          </a:xfrm>
          <a:prstGeom prst="cube">
            <a:avLst>
              <a:gd name="adj" fmla="val 9245"/>
            </a:avLst>
          </a:prstGeom>
          <a:solidFill>
            <a:srgbClr val="00B0F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b="1">
                <a:solidFill>
                  <a:schemeClr val="tx1"/>
                </a:solidFill>
                <a:latin typeface="Calibri" pitchFamily="34" charset="0"/>
              </a:rPr>
              <a:t>TH1</a:t>
            </a:r>
          </a:p>
          <a:p>
            <a:pPr algn="ctr"/>
            <a:r>
              <a:rPr lang="en-US" sz="2400" b="1">
                <a:solidFill>
                  <a:schemeClr val="tx1"/>
                </a:solidFill>
                <a:latin typeface="Calibri" pitchFamily="34" charset="0"/>
              </a:rPr>
              <a:t>(8 Bit)</a:t>
            </a:r>
          </a:p>
        </p:txBody>
      </p:sp>
      <p:sp>
        <p:nvSpPr>
          <p:cNvPr id="11307" name="AutoShape 43"/>
          <p:cNvSpPr>
            <a:spLocks noChangeArrowheads="1"/>
          </p:cNvSpPr>
          <p:nvPr/>
        </p:nvSpPr>
        <p:spPr bwMode="auto">
          <a:xfrm>
            <a:off x="5943600" y="2438400"/>
            <a:ext cx="1219200" cy="1066800"/>
          </a:xfrm>
          <a:prstGeom prst="cube">
            <a:avLst>
              <a:gd name="adj" fmla="val 9245"/>
            </a:avLst>
          </a:prstGeom>
          <a:solidFill>
            <a:srgbClr val="00B0F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b="1">
                <a:solidFill>
                  <a:schemeClr val="tx1"/>
                </a:solidFill>
                <a:latin typeface="Calibri" pitchFamily="34" charset="0"/>
              </a:rPr>
              <a:t>TF1</a:t>
            </a:r>
          </a:p>
        </p:txBody>
      </p:sp>
      <p:sp>
        <p:nvSpPr>
          <p:cNvPr id="11308" name="Line 44"/>
          <p:cNvSpPr>
            <a:spLocks noChangeShapeType="1"/>
          </p:cNvSpPr>
          <p:nvPr/>
        </p:nvSpPr>
        <p:spPr bwMode="auto">
          <a:xfrm flipV="1">
            <a:off x="5665788" y="2971800"/>
            <a:ext cx="277812" cy="1588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IN"/>
          </a:p>
        </p:txBody>
      </p:sp>
      <p:sp>
        <p:nvSpPr>
          <p:cNvPr id="11309" name="Line 45"/>
          <p:cNvSpPr>
            <a:spLocks noChangeShapeType="1"/>
          </p:cNvSpPr>
          <p:nvPr/>
        </p:nvSpPr>
        <p:spPr bwMode="auto">
          <a:xfrm flipV="1">
            <a:off x="7099300" y="2971800"/>
            <a:ext cx="381000" cy="1588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IN"/>
          </a:p>
        </p:txBody>
      </p:sp>
      <p:sp>
        <p:nvSpPr>
          <p:cNvPr id="11310" name="Text Box 4"/>
          <p:cNvSpPr txBox="1">
            <a:spLocks noChangeArrowheads="1"/>
          </p:cNvSpPr>
          <p:nvPr/>
        </p:nvSpPr>
        <p:spPr bwMode="auto">
          <a:xfrm>
            <a:off x="7500938" y="2786063"/>
            <a:ext cx="167640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b="1">
                <a:solidFill>
                  <a:srgbClr val="CC99FF"/>
                </a:solidFill>
                <a:latin typeface="Calibri" pitchFamily="34" charset="0"/>
              </a:rPr>
              <a:t>INTERRUPT</a:t>
            </a:r>
          </a:p>
        </p:txBody>
      </p:sp>
      <p:sp>
        <p:nvSpPr>
          <p:cNvPr id="11311" name="Text Box 47"/>
          <p:cNvSpPr txBox="1">
            <a:spLocks noChangeArrowheads="1"/>
          </p:cNvSpPr>
          <p:nvPr/>
        </p:nvSpPr>
        <p:spPr bwMode="auto">
          <a:xfrm>
            <a:off x="438150" y="5845175"/>
            <a:ext cx="8277225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3200" b="1">
                <a:solidFill>
                  <a:schemeClr val="folHlink"/>
                </a:solidFill>
                <a:latin typeface="Calibri" pitchFamily="34" charset="0"/>
              </a:rPr>
              <a:t>Maximum Count = FFh  (11111111)</a:t>
            </a:r>
            <a:endParaRPr lang="en-US" sz="3200" b="1">
              <a:latin typeface="Calibri" pitchFamily="34" charset="0"/>
            </a:endParaRPr>
          </a:p>
        </p:txBody>
      </p:sp>
      <p:graphicFrame>
        <p:nvGraphicFramePr>
          <p:cNvPr id="11269" name="Object 8"/>
          <p:cNvGraphicFramePr>
            <a:graphicFrameLocks noChangeAspect="1"/>
          </p:cNvGraphicFramePr>
          <p:nvPr/>
        </p:nvGraphicFramePr>
        <p:xfrm>
          <a:off x="288925" y="4479925"/>
          <a:ext cx="558800" cy="184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647640" imgH="241200" progId="">
                  <p:embed/>
                </p:oleObj>
              </mc:Choice>
              <mc:Fallback>
                <p:oleObj name="Equation" r:id="rId8" imgW="647640" imgH="241200" progId="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8925" y="4479925"/>
                        <a:ext cx="558800" cy="184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270" name="Object 9"/>
          <p:cNvGraphicFramePr>
            <a:graphicFrameLocks noChangeAspect="1"/>
          </p:cNvGraphicFramePr>
          <p:nvPr/>
        </p:nvGraphicFramePr>
        <p:xfrm>
          <a:off x="498475" y="3517900"/>
          <a:ext cx="338138" cy="184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266400" imgH="164880" progId="">
                  <p:embed/>
                </p:oleObj>
              </mc:Choice>
              <mc:Fallback>
                <p:oleObj name="Equation" r:id="rId10" imgW="266400" imgH="164880" progId="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8475" y="3517900"/>
                        <a:ext cx="338138" cy="184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271" name="Object 10"/>
          <p:cNvGraphicFramePr>
            <a:graphicFrameLocks noChangeAspect="1"/>
          </p:cNvGraphicFramePr>
          <p:nvPr/>
        </p:nvGraphicFramePr>
        <p:xfrm>
          <a:off x="344488" y="3244850"/>
          <a:ext cx="541337" cy="185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457200" imgH="177480" progId="">
                  <p:embed/>
                </p:oleObj>
              </mc:Choice>
              <mc:Fallback>
                <p:oleObj name="Equation" r:id="rId12" imgW="457200" imgH="177480" progId="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4488" y="3244850"/>
                        <a:ext cx="541337" cy="1857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fade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Title 4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>
                <a:ea typeface="Calibri" pitchFamily="34" charset="0"/>
              </a:rPr>
              <a:t>Programming Timers</a:t>
            </a:r>
          </a:p>
        </p:txBody>
      </p:sp>
      <p:sp>
        <p:nvSpPr>
          <p:cNvPr id="76803" name="Content Placeholder 5"/>
          <p:cNvSpPr>
            <a:spLocks noGrp="1"/>
          </p:cNvSpPr>
          <p:nvPr>
            <p:ph idx="1"/>
          </p:nvPr>
        </p:nvSpPr>
        <p:spPr>
          <a:xfrm>
            <a:off x="173038" y="1214438"/>
            <a:ext cx="8786812" cy="5143500"/>
          </a:xfrm>
        </p:spPr>
        <p:txBody>
          <a:bodyPr/>
          <a:lstStyle/>
          <a:p>
            <a:pPr algn="just" eaLnBrk="1" hangingPunct="1"/>
            <a:r>
              <a:rPr lang="en-US" b="1">
                <a:ea typeface="Calibri" pitchFamily="34" charset="0"/>
              </a:rPr>
              <a:t>Example: </a:t>
            </a:r>
            <a:r>
              <a:rPr lang="en-US">
                <a:ea typeface="Calibri" pitchFamily="34" charset="0"/>
              </a:rPr>
              <a:t>Indicate which mode and which timer are selected for each of the following.</a:t>
            </a:r>
          </a:p>
          <a:p>
            <a:pPr algn="just" eaLnBrk="1" hangingPunct="1">
              <a:buFontTx/>
              <a:buNone/>
            </a:pPr>
            <a:r>
              <a:rPr lang="pt-BR">
                <a:ea typeface="Calibri" pitchFamily="34" charset="0"/>
              </a:rPr>
              <a:t>	</a:t>
            </a:r>
            <a:r>
              <a:rPr lang="pt-BR" b="1">
                <a:solidFill>
                  <a:srgbClr val="00B0F0"/>
                </a:solidFill>
                <a:ea typeface="Calibri" pitchFamily="34" charset="0"/>
              </a:rPr>
              <a:t>(a) MOV TMOD, #01H (b) MOV TMOD, #20H (c) MOV TMOD, #12H</a:t>
            </a:r>
          </a:p>
          <a:p>
            <a:pPr algn="just" eaLnBrk="1" hangingPunct="1">
              <a:buFontTx/>
              <a:buNone/>
            </a:pPr>
            <a:endParaRPr lang="pt-BR">
              <a:solidFill>
                <a:srgbClr val="00B0F0"/>
              </a:solidFill>
              <a:ea typeface="Calibri" pitchFamily="34" charset="0"/>
            </a:endParaRPr>
          </a:p>
          <a:p>
            <a:pPr algn="just" eaLnBrk="1" hangingPunct="1"/>
            <a:r>
              <a:rPr lang="en-US" b="1">
                <a:ea typeface="Calibri" pitchFamily="34" charset="0"/>
              </a:rPr>
              <a:t>Solution: </a:t>
            </a:r>
            <a:r>
              <a:rPr lang="en-US">
                <a:ea typeface="Calibri" pitchFamily="34" charset="0"/>
              </a:rPr>
              <a:t>We convert the value from hex to binary. </a:t>
            </a:r>
          </a:p>
          <a:p>
            <a:pPr lvl="1" algn="just" eaLnBrk="1" hangingPunct="1">
              <a:buFontTx/>
              <a:buNone/>
            </a:pPr>
            <a:r>
              <a:rPr lang="en-US" b="1">
                <a:solidFill>
                  <a:srgbClr val="00B0F0"/>
                </a:solidFill>
                <a:ea typeface="Calibri" pitchFamily="34" charset="0"/>
              </a:rPr>
              <a:t>(a) TMOD = 00000001, mode 1 of timer 0 is selected.</a:t>
            </a:r>
          </a:p>
          <a:p>
            <a:pPr lvl="1" algn="just" eaLnBrk="1" hangingPunct="1">
              <a:buFontTx/>
              <a:buNone/>
            </a:pPr>
            <a:r>
              <a:rPr lang="en-US" b="1">
                <a:solidFill>
                  <a:srgbClr val="00B0F0"/>
                </a:solidFill>
                <a:ea typeface="Calibri" pitchFamily="34" charset="0"/>
              </a:rPr>
              <a:t>(b) TMOD = 00100000, mode 2 of timer 1 is selected.</a:t>
            </a:r>
          </a:p>
          <a:p>
            <a:pPr lvl="1" algn="just" eaLnBrk="1" hangingPunct="1">
              <a:buFontTx/>
              <a:buNone/>
            </a:pPr>
            <a:r>
              <a:rPr lang="en-US" b="1">
                <a:solidFill>
                  <a:srgbClr val="00B0F0"/>
                </a:solidFill>
                <a:ea typeface="Calibri" pitchFamily="34" charset="0"/>
              </a:rPr>
              <a:t>(c) TMOD = 00010010, mode 2 of timer 0, and mode 1 of timer 1        </a:t>
            </a:r>
          </a:p>
          <a:p>
            <a:pPr lvl="1" algn="just" eaLnBrk="1" hangingPunct="1">
              <a:buFontTx/>
              <a:buNone/>
            </a:pPr>
            <a:r>
              <a:rPr lang="en-US" b="1">
                <a:solidFill>
                  <a:srgbClr val="00B0F0"/>
                </a:solidFill>
                <a:ea typeface="Calibri" pitchFamily="34" charset="0"/>
              </a:rPr>
              <a:t>                      are selected.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8051 Microcontroller</a:t>
            </a:r>
            <a:endParaRPr lang="en-US" dirty="0"/>
          </a:p>
        </p:txBody>
      </p:sp>
      <p:sp>
        <p:nvSpPr>
          <p:cNvPr id="76805" name="Footer Placeholder 2"/>
          <p:cNvSpPr>
            <a:spLocks noGrp="1"/>
          </p:cNvSpPr>
          <p:nvPr>
            <p:ph type="ftr" sz="quarter" idx="4294967295"/>
          </p:nvPr>
        </p:nvSpPr>
        <p:spPr bwMode="auto">
          <a:xfrm>
            <a:off x="2767013" y="6572250"/>
            <a:ext cx="3519487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/>
              <a:t>Suresh.P.Nair , HOD - ECE , RCET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5C27FEA-7D7C-47B4-B90F-7B40F5B4F15B}" type="slidenum">
              <a:rPr lang="en-US"/>
              <a:pPr>
                <a:defRPr/>
              </a:pPr>
              <a:t>73</a:t>
            </a:fld>
            <a:endParaRPr lang="en-US"/>
          </a:p>
        </p:txBody>
      </p:sp>
    </p:spTree>
  </p:cSld>
  <p:clrMapOvr>
    <a:masterClrMapping/>
  </p:clrMapOvr>
  <p:transition>
    <p:fade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0" y="3429000"/>
            <a:ext cx="432435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7827" name="Title 4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>
                <a:ea typeface="Calibri" pitchFamily="34" charset="0"/>
              </a:rPr>
              <a:t>Programming Timers</a:t>
            </a:r>
          </a:p>
        </p:txBody>
      </p:sp>
      <p:sp>
        <p:nvSpPr>
          <p:cNvPr id="77828" name="Content Placeholder 5"/>
          <p:cNvSpPr>
            <a:spLocks noGrp="1"/>
          </p:cNvSpPr>
          <p:nvPr>
            <p:ph idx="1"/>
          </p:nvPr>
        </p:nvSpPr>
        <p:spPr>
          <a:xfrm>
            <a:off x="173038" y="1214438"/>
            <a:ext cx="8786812" cy="2500312"/>
          </a:xfrm>
        </p:spPr>
        <p:txBody>
          <a:bodyPr/>
          <a:lstStyle/>
          <a:p>
            <a:pPr algn="just" eaLnBrk="1" hangingPunct="1"/>
            <a:r>
              <a:rPr lang="en-US">
                <a:ea typeface="Calibri" pitchFamily="34" charset="0"/>
              </a:rPr>
              <a:t>Find the timer’s clock frequency and its period for various 8051-based system, with the crystal frequency 11.0592 MHz when C/T bit of TMOD is 0.</a:t>
            </a:r>
            <a:endParaRPr lang="en-US" b="1">
              <a:solidFill>
                <a:srgbClr val="00B0F0"/>
              </a:solidFill>
              <a:ea typeface="Calibri" pitchFamily="34" charset="0"/>
            </a:endParaRPr>
          </a:p>
          <a:p>
            <a:pPr algn="just" eaLnBrk="1" hangingPunct="1"/>
            <a:endParaRPr lang="en-US" b="1">
              <a:solidFill>
                <a:srgbClr val="00B0F0"/>
              </a:solidFill>
              <a:ea typeface="Calibri" pitchFamily="34" charset="0"/>
            </a:endParaRPr>
          </a:p>
          <a:p>
            <a:pPr eaLnBrk="1" hangingPunct="1"/>
            <a:r>
              <a:rPr lang="en-US" b="1">
                <a:ea typeface="Calibri" pitchFamily="34" charset="0"/>
              </a:rPr>
              <a:t>Solution: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8051 Microcontroller</a:t>
            </a:r>
            <a:endParaRPr lang="en-US" dirty="0"/>
          </a:p>
        </p:txBody>
      </p:sp>
      <p:sp>
        <p:nvSpPr>
          <p:cNvPr id="77830" name="Footer Placeholder 2"/>
          <p:cNvSpPr>
            <a:spLocks noGrp="1"/>
          </p:cNvSpPr>
          <p:nvPr>
            <p:ph type="ftr" sz="quarter" idx="4294967295"/>
          </p:nvPr>
        </p:nvSpPr>
        <p:spPr bwMode="auto">
          <a:xfrm>
            <a:off x="2767013" y="6572250"/>
            <a:ext cx="3519487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/>
              <a:t>Suresh.P.Nair , HOD - ECE , RCET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4C65AA3-A8F6-40EF-911F-2E7AAC439350}" type="slidenum">
              <a:rPr lang="en-US"/>
              <a:pPr>
                <a:defRPr/>
              </a:pPr>
              <a:t>74</a:t>
            </a:fld>
            <a:endParaRPr 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214438" y="4572000"/>
            <a:ext cx="7000875" cy="1384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2"/>
            <a:r>
              <a:rPr lang="de-DE" sz="2800">
                <a:solidFill>
                  <a:srgbClr val="00B0F0"/>
                </a:solidFill>
                <a:latin typeface="Calibri" pitchFamily="34" charset="0"/>
              </a:rPr>
              <a:t>1/12 × 11.0529 MHz = 921.6 MHz;</a:t>
            </a:r>
          </a:p>
          <a:p>
            <a:pPr lvl="2"/>
            <a:endParaRPr lang="de-DE" sz="2800">
              <a:solidFill>
                <a:srgbClr val="00B0F0"/>
              </a:solidFill>
              <a:latin typeface="Calibri" pitchFamily="34" charset="0"/>
            </a:endParaRPr>
          </a:p>
          <a:p>
            <a:pPr lvl="2"/>
            <a:r>
              <a:rPr lang="en-US" sz="2800">
                <a:solidFill>
                  <a:srgbClr val="00B0F0"/>
                </a:solidFill>
                <a:latin typeface="Calibri" pitchFamily="34" charset="0"/>
              </a:rPr>
              <a:t>T = 1/921.6 kHz = 1.085 us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16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Title 7"/>
          <p:cNvSpPr>
            <a:spLocks noGrp="1"/>
          </p:cNvSpPr>
          <p:nvPr>
            <p:ph type="title"/>
          </p:nvPr>
        </p:nvSpPr>
        <p:spPr>
          <a:xfrm>
            <a:off x="0" y="2643188"/>
            <a:ext cx="9144000" cy="1143000"/>
          </a:xfrm>
        </p:spPr>
        <p:txBody>
          <a:bodyPr/>
          <a:lstStyle/>
          <a:p>
            <a:pPr eaLnBrk="1" hangingPunct="1"/>
            <a:r>
              <a:rPr lang="en-US" sz="13800">
                <a:latin typeface="Curlz MT" pitchFamily="82" charset="0"/>
                <a:ea typeface="Calibri" pitchFamily="34" charset="0"/>
              </a:rPr>
              <a:t>8051 </a:t>
            </a:r>
            <a:br>
              <a:rPr lang="en-US" sz="13800">
                <a:latin typeface="Curlz MT" pitchFamily="82" charset="0"/>
                <a:ea typeface="Calibri" pitchFamily="34" charset="0"/>
              </a:rPr>
            </a:br>
            <a:r>
              <a:rPr lang="en-US" sz="13800">
                <a:latin typeface="Curlz MT" pitchFamily="82" charset="0"/>
                <a:ea typeface="Calibri" pitchFamily="34" charset="0"/>
              </a:rPr>
              <a:t>Serial </a:t>
            </a:r>
            <a:br>
              <a:rPr lang="en-US" sz="13800">
                <a:latin typeface="Curlz MT" pitchFamily="82" charset="0"/>
                <a:ea typeface="Calibri" pitchFamily="34" charset="0"/>
              </a:rPr>
            </a:br>
            <a:r>
              <a:rPr lang="en-US" sz="13800">
                <a:latin typeface="Curlz MT" pitchFamily="82" charset="0"/>
                <a:ea typeface="Calibri" pitchFamily="34" charset="0"/>
              </a:rPr>
              <a:t>Port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8051 Microcontroller</a:t>
            </a:r>
            <a:endParaRPr lang="en-US" dirty="0"/>
          </a:p>
        </p:txBody>
      </p:sp>
      <p:sp>
        <p:nvSpPr>
          <p:cNvPr id="78852" name="Footer Placeholder 5"/>
          <p:cNvSpPr>
            <a:spLocks noGrp="1"/>
          </p:cNvSpPr>
          <p:nvPr>
            <p:ph type="ftr" sz="quarter" idx="4294967295"/>
          </p:nvPr>
        </p:nvSpPr>
        <p:spPr bwMode="auto">
          <a:xfrm>
            <a:off x="2767013" y="6572250"/>
            <a:ext cx="3519487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/>
              <a:t>Suresh.P.Nair , HOD - ECE , RCET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609E33E-E4C1-4867-B38C-E951FC12A421}" type="slidenum">
              <a:rPr lang="en-US"/>
              <a:pPr>
                <a:defRPr/>
              </a:pPr>
              <a:t>75</a:t>
            </a:fld>
            <a:endParaRPr lang="en-US"/>
          </a:p>
        </p:txBody>
      </p:sp>
    </p:spTree>
  </p:cSld>
  <p:clrMapOvr>
    <a:masterClrMapping/>
  </p:clrMapOvr>
  <p:transition>
    <p:fade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>
                <a:ea typeface="Calibri" pitchFamily="34" charset="0"/>
              </a:rPr>
              <a:t>Basics of Serial Communication</a:t>
            </a:r>
          </a:p>
        </p:txBody>
      </p:sp>
      <p:sp>
        <p:nvSpPr>
          <p:cNvPr id="79875" name="Content Placeholder 5"/>
          <p:cNvSpPr>
            <a:spLocks noGrp="1"/>
          </p:cNvSpPr>
          <p:nvPr>
            <p:ph idx="1"/>
          </p:nvPr>
        </p:nvSpPr>
        <p:spPr>
          <a:xfrm>
            <a:off x="173038" y="1214438"/>
            <a:ext cx="8786812" cy="2714625"/>
          </a:xfrm>
        </p:spPr>
        <p:txBody>
          <a:bodyPr/>
          <a:lstStyle/>
          <a:p>
            <a:pPr algn="just" eaLnBrk="1" hangingPunct="1"/>
            <a:r>
              <a:rPr lang="en-US">
                <a:ea typeface="Calibri" pitchFamily="34" charset="0"/>
              </a:rPr>
              <a:t>Computers transfer data in </a:t>
            </a:r>
            <a:r>
              <a:rPr lang="en-US" b="1">
                <a:solidFill>
                  <a:srgbClr val="00B0F0"/>
                </a:solidFill>
                <a:ea typeface="Calibri" pitchFamily="34" charset="0"/>
              </a:rPr>
              <a:t>two</a:t>
            </a:r>
            <a:r>
              <a:rPr lang="en-US">
                <a:ea typeface="Calibri" pitchFamily="34" charset="0"/>
              </a:rPr>
              <a:t> ways:</a:t>
            </a:r>
          </a:p>
          <a:p>
            <a:pPr lvl="1" algn="just" eaLnBrk="1" hangingPunct="1"/>
            <a:r>
              <a:rPr lang="en-US" b="1">
                <a:solidFill>
                  <a:srgbClr val="00B0F0"/>
                </a:solidFill>
                <a:ea typeface="Calibri" pitchFamily="34" charset="0"/>
              </a:rPr>
              <a:t>Parallel:</a:t>
            </a:r>
            <a:r>
              <a:rPr lang="en-US">
                <a:ea typeface="Calibri" pitchFamily="34" charset="0"/>
              </a:rPr>
              <a:t> Often 8 or more lines (wire conductors) are used to transfer data to a device that is only a few feet away.</a:t>
            </a:r>
          </a:p>
          <a:p>
            <a:pPr lvl="1" algn="just" eaLnBrk="1" hangingPunct="1"/>
            <a:endParaRPr lang="en-US">
              <a:ea typeface="Calibri" pitchFamily="34" charset="0"/>
            </a:endParaRPr>
          </a:p>
          <a:p>
            <a:pPr lvl="1" algn="just" eaLnBrk="1" hangingPunct="1"/>
            <a:r>
              <a:rPr lang="en-US" b="1">
                <a:solidFill>
                  <a:srgbClr val="00B0F0"/>
                </a:solidFill>
                <a:ea typeface="Calibri" pitchFamily="34" charset="0"/>
              </a:rPr>
              <a:t>Serial:</a:t>
            </a:r>
            <a:r>
              <a:rPr lang="en-US">
                <a:ea typeface="Calibri" pitchFamily="34" charset="0"/>
              </a:rPr>
              <a:t> To transfer to a device located many meters away, the serial method is used. The data is sent one bit at a time.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8051 Microcontroller</a:t>
            </a:r>
            <a:endParaRPr lang="en-US" dirty="0"/>
          </a:p>
        </p:txBody>
      </p:sp>
      <p:sp>
        <p:nvSpPr>
          <p:cNvPr id="79877" name="Footer Placeholder 3"/>
          <p:cNvSpPr>
            <a:spLocks noGrp="1"/>
          </p:cNvSpPr>
          <p:nvPr>
            <p:ph type="ftr" sz="quarter" idx="4294967295"/>
          </p:nvPr>
        </p:nvSpPr>
        <p:spPr bwMode="auto">
          <a:xfrm>
            <a:off x="2767013" y="6572250"/>
            <a:ext cx="3519487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/>
              <a:t>Suresh.P.Nair , HOD - ECE , RCET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E28A251-4F7C-490F-95F4-24AC6CFEE59F}" type="slidenum">
              <a:rPr lang="en-US"/>
              <a:pPr>
                <a:defRPr/>
              </a:pPr>
              <a:t>76</a:t>
            </a:fld>
            <a:endParaRPr lang="en-US"/>
          </a:p>
        </p:txBody>
      </p:sp>
      <p:pic>
        <p:nvPicPr>
          <p:cNvPr id="727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00188" y="4143375"/>
            <a:ext cx="6184900" cy="201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27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>
                <a:ea typeface="Calibri" pitchFamily="34" charset="0"/>
              </a:rPr>
              <a:t>Basics of Serial Communication</a:t>
            </a:r>
          </a:p>
        </p:txBody>
      </p:sp>
      <p:sp>
        <p:nvSpPr>
          <p:cNvPr id="80899" name="Content Placeholder 5"/>
          <p:cNvSpPr>
            <a:spLocks noGrp="1"/>
          </p:cNvSpPr>
          <p:nvPr>
            <p:ph idx="1"/>
          </p:nvPr>
        </p:nvSpPr>
        <p:spPr>
          <a:xfrm>
            <a:off x="173038" y="1214438"/>
            <a:ext cx="8786812" cy="5214937"/>
          </a:xfrm>
        </p:spPr>
        <p:txBody>
          <a:bodyPr/>
          <a:lstStyle/>
          <a:p>
            <a:pPr eaLnBrk="1" hangingPunct="1">
              <a:spcBef>
                <a:spcPct val="0"/>
              </a:spcBef>
              <a:spcAft>
                <a:spcPts val="600"/>
              </a:spcAft>
            </a:pPr>
            <a:r>
              <a:rPr lang="en-US">
                <a:ea typeface="Calibri" pitchFamily="34" charset="0"/>
              </a:rPr>
              <a:t>Serial data communication uses </a:t>
            </a:r>
            <a:r>
              <a:rPr lang="en-US" b="1">
                <a:solidFill>
                  <a:srgbClr val="00B0F0"/>
                </a:solidFill>
                <a:ea typeface="Calibri" pitchFamily="34" charset="0"/>
              </a:rPr>
              <a:t>two</a:t>
            </a:r>
            <a:r>
              <a:rPr lang="en-US">
                <a:ea typeface="Calibri" pitchFamily="34" charset="0"/>
              </a:rPr>
              <a:t> methods</a:t>
            </a:r>
          </a:p>
          <a:p>
            <a:pPr lvl="1" eaLnBrk="1" hangingPunct="1">
              <a:spcBef>
                <a:spcPct val="0"/>
              </a:spcBef>
              <a:spcAft>
                <a:spcPts val="2400"/>
              </a:spcAft>
            </a:pPr>
            <a:r>
              <a:rPr lang="en-US" b="1">
                <a:solidFill>
                  <a:srgbClr val="00B0F0"/>
                </a:solidFill>
                <a:ea typeface="Calibri" pitchFamily="34" charset="0"/>
              </a:rPr>
              <a:t>Synchronous</a:t>
            </a:r>
            <a:r>
              <a:rPr lang="en-US">
                <a:ea typeface="Calibri" pitchFamily="34" charset="0"/>
              </a:rPr>
              <a:t> method transfers a block of data at a time</a:t>
            </a:r>
          </a:p>
          <a:p>
            <a:pPr lvl="1" eaLnBrk="1" hangingPunct="1">
              <a:spcBef>
                <a:spcPct val="0"/>
              </a:spcBef>
              <a:spcAft>
                <a:spcPts val="2400"/>
              </a:spcAft>
            </a:pPr>
            <a:r>
              <a:rPr lang="en-US" b="1">
                <a:solidFill>
                  <a:srgbClr val="00B0F0"/>
                </a:solidFill>
                <a:ea typeface="Calibri" pitchFamily="34" charset="0"/>
              </a:rPr>
              <a:t>Asynchronous</a:t>
            </a:r>
            <a:r>
              <a:rPr lang="en-US">
                <a:ea typeface="Calibri" pitchFamily="34" charset="0"/>
              </a:rPr>
              <a:t> method transfers a single byte at a time</a:t>
            </a:r>
          </a:p>
          <a:p>
            <a:pPr eaLnBrk="1" hangingPunct="1">
              <a:spcBef>
                <a:spcPct val="0"/>
              </a:spcBef>
              <a:spcAft>
                <a:spcPts val="2400"/>
              </a:spcAft>
            </a:pPr>
            <a:endParaRPr lang="en-US">
              <a:ea typeface="Calibri" pitchFamily="34" charset="0"/>
            </a:endParaRPr>
          </a:p>
          <a:p>
            <a:pPr eaLnBrk="1" hangingPunct="1">
              <a:spcBef>
                <a:spcPct val="0"/>
              </a:spcBef>
              <a:spcAft>
                <a:spcPts val="600"/>
              </a:spcAft>
            </a:pPr>
            <a:r>
              <a:rPr lang="en-US">
                <a:ea typeface="Calibri" pitchFamily="34" charset="0"/>
              </a:rPr>
              <a:t>There are </a:t>
            </a:r>
            <a:r>
              <a:rPr lang="en-US" b="1">
                <a:solidFill>
                  <a:srgbClr val="00B0F0"/>
                </a:solidFill>
                <a:ea typeface="Calibri" pitchFamily="34" charset="0"/>
              </a:rPr>
              <a:t>special IC’s</a:t>
            </a:r>
            <a:r>
              <a:rPr lang="en-US">
                <a:ea typeface="Calibri" pitchFamily="34" charset="0"/>
              </a:rPr>
              <a:t> made by many manufacturers for serial communications.</a:t>
            </a:r>
          </a:p>
          <a:p>
            <a:pPr lvl="1" eaLnBrk="1" hangingPunct="1">
              <a:spcBef>
                <a:spcPct val="0"/>
              </a:spcBef>
              <a:spcAft>
                <a:spcPts val="2400"/>
              </a:spcAft>
            </a:pPr>
            <a:r>
              <a:rPr lang="en-US" b="1">
                <a:solidFill>
                  <a:srgbClr val="00B0F0"/>
                </a:solidFill>
                <a:ea typeface="Calibri" pitchFamily="34" charset="0"/>
              </a:rPr>
              <a:t>UART</a:t>
            </a:r>
            <a:r>
              <a:rPr lang="en-US">
                <a:ea typeface="Calibri" pitchFamily="34" charset="0"/>
              </a:rPr>
              <a:t> (universal asynchronous Receiver transmitter)</a:t>
            </a:r>
          </a:p>
          <a:p>
            <a:pPr lvl="1" eaLnBrk="1" hangingPunct="1">
              <a:spcBef>
                <a:spcPct val="0"/>
              </a:spcBef>
              <a:spcAft>
                <a:spcPts val="2400"/>
              </a:spcAft>
            </a:pPr>
            <a:r>
              <a:rPr lang="en-US" b="1">
                <a:solidFill>
                  <a:srgbClr val="00B0F0"/>
                </a:solidFill>
                <a:ea typeface="Calibri" pitchFamily="34" charset="0"/>
              </a:rPr>
              <a:t>USART </a:t>
            </a:r>
            <a:r>
              <a:rPr lang="en-US">
                <a:ea typeface="Calibri" pitchFamily="34" charset="0"/>
              </a:rPr>
              <a:t>(universal synchronous-asynchronous Receiver-transmitter)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8051 Microcontroller</a:t>
            </a:r>
            <a:endParaRPr lang="en-US" dirty="0"/>
          </a:p>
        </p:txBody>
      </p:sp>
      <p:sp>
        <p:nvSpPr>
          <p:cNvPr id="80901" name="Footer Placeholder 3"/>
          <p:cNvSpPr>
            <a:spLocks noGrp="1"/>
          </p:cNvSpPr>
          <p:nvPr>
            <p:ph type="ftr" sz="quarter" idx="4294967295"/>
          </p:nvPr>
        </p:nvSpPr>
        <p:spPr bwMode="auto">
          <a:xfrm>
            <a:off x="2767013" y="6572250"/>
            <a:ext cx="3519487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/>
              <a:t>Suresh.P.Nair , HOD - ECE , RCET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605F6F7-CC5A-4EBE-B5E6-673E34F60789}" type="slidenum">
              <a:rPr lang="en-US"/>
              <a:pPr>
                <a:defRPr/>
              </a:pPr>
              <a:t>77</a:t>
            </a:fld>
            <a:endParaRPr lang="en-US"/>
          </a:p>
        </p:txBody>
      </p:sp>
    </p:spTree>
  </p:cSld>
  <p:clrMapOvr>
    <a:masterClrMapping/>
  </p:clrMapOvr>
  <p:transition>
    <p:fade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Title 7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>
                <a:ea typeface="Calibri" pitchFamily="34" charset="0"/>
              </a:rPr>
              <a:t>Asynchronous – Start &amp; Stop Bit</a:t>
            </a:r>
          </a:p>
        </p:txBody>
      </p:sp>
      <p:sp>
        <p:nvSpPr>
          <p:cNvPr id="81923" name="Content Placeholder 8"/>
          <p:cNvSpPr>
            <a:spLocks noGrp="1"/>
          </p:cNvSpPr>
          <p:nvPr>
            <p:ph idx="1"/>
          </p:nvPr>
        </p:nvSpPr>
        <p:spPr>
          <a:xfrm>
            <a:off x="173038" y="1214438"/>
            <a:ext cx="8786812" cy="5143500"/>
          </a:xfrm>
        </p:spPr>
        <p:txBody>
          <a:bodyPr/>
          <a:lstStyle/>
          <a:p>
            <a:pPr eaLnBrk="1" hangingPunct="1"/>
            <a:r>
              <a:rPr lang="en-US">
                <a:ea typeface="Calibri" pitchFamily="34" charset="0"/>
              </a:rPr>
              <a:t>Asynchronous serial data communication is widely used for </a:t>
            </a:r>
            <a:r>
              <a:rPr lang="en-US" b="1">
                <a:solidFill>
                  <a:srgbClr val="00B0F0"/>
                </a:solidFill>
                <a:ea typeface="Calibri" pitchFamily="34" charset="0"/>
              </a:rPr>
              <a:t>character-oriented</a:t>
            </a:r>
            <a:r>
              <a:rPr lang="en-US">
                <a:ea typeface="Calibri" pitchFamily="34" charset="0"/>
              </a:rPr>
              <a:t> transmissions</a:t>
            </a:r>
          </a:p>
          <a:p>
            <a:pPr lvl="1" eaLnBrk="1" hangingPunct="1"/>
            <a:r>
              <a:rPr lang="en-US">
                <a:ea typeface="Calibri" pitchFamily="34" charset="0"/>
              </a:rPr>
              <a:t>Each character is placed in between </a:t>
            </a:r>
            <a:r>
              <a:rPr lang="en-US" b="1">
                <a:solidFill>
                  <a:srgbClr val="00B0F0"/>
                </a:solidFill>
                <a:ea typeface="Calibri" pitchFamily="34" charset="0"/>
              </a:rPr>
              <a:t>start and stop bits</a:t>
            </a:r>
            <a:r>
              <a:rPr lang="en-US">
                <a:ea typeface="Calibri" pitchFamily="34" charset="0"/>
              </a:rPr>
              <a:t>, this is called </a:t>
            </a:r>
            <a:r>
              <a:rPr lang="en-US" b="1">
                <a:solidFill>
                  <a:srgbClr val="00B0F0"/>
                </a:solidFill>
                <a:ea typeface="Calibri" pitchFamily="34" charset="0"/>
              </a:rPr>
              <a:t>framing.</a:t>
            </a:r>
          </a:p>
          <a:p>
            <a:pPr lvl="1" eaLnBrk="1" hangingPunct="1"/>
            <a:r>
              <a:rPr lang="en-US" b="1">
                <a:solidFill>
                  <a:srgbClr val="00B0F0"/>
                </a:solidFill>
                <a:ea typeface="Calibri" pitchFamily="34" charset="0"/>
              </a:rPr>
              <a:t>Block-oriented</a:t>
            </a:r>
            <a:r>
              <a:rPr lang="en-US">
                <a:ea typeface="Calibri" pitchFamily="34" charset="0"/>
              </a:rPr>
              <a:t> data transfers use the synchronous method.</a:t>
            </a:r>
          </a:p>
          <a:p>
            <a:pPr lvl="1" eaLnBrk="1" hangingPunct="1">
              <a:buFontTx/>
              <a:buNone/>
            </a:pPr>
            <a:endParaRPr lang="en-US">
              <a:ea typeface="Calibri" pitchFamily="34" charset="0"/>
            </a:endParaRPr>
          </a:p>
          <a:p>
            <a:pPr eaLnBrk="1" hangingPunct="1"/>
            <a:r>
              <a:rPr lang="en-US" b="1">
                <a:solidFill>
                  <a:srgbClr val="CC99FF"/>
                </a:solidFill>
                <a:ea typeface="Calibri" pitchFamily="34" charset="0"/>
              </a:rPr>
              <a:t>The start bit is always one bit, but the stop bit can be one or two bits</a:t>
            </a:r>
          </a:p>
          <a:p>
            <a:pPr eaLnBrk="1" hangingPunct="1"/>
            <a:endParaRPr lang="en-US">
              <a:ea typeface="Calibri" pitchFamily="34" charset="0"/>
            </a:endParaRPr>
          </a:p>
          <a:p>
            <a:pPr eaLnBrk="1" hangingPunct="1"/>
            <a:r>
              <a:rPr lang="en-US" b="1">
                <a:solidFill>
                  <a:srgbClr val="66FFFF"/>
                </a:solidFill>
                <a:ea typeface="Calibri" pitchFamily="34" charset="0"/>
              </a:rPr>
              <a:t>The start bit is always a 0 (low) and the stop bit(s) is 1 (high)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8051 Microcontroller</a:t>
            </a:r>
            <a:endParaRPr lang="en-US" dirty="0"/>
          </a:p>
        </p:txBody>
      </p:sp>
      <p:sp>
        <p:nvSpPr>
          <p:cNvPr id="81925" name="Footer Placeholder 5"/>
          <p:cNvSpPr>
            <a:spLocks noGrp="1"/>
          </p:cNvSpPr>
          <p:nvPr>
            <p:ph type="ftr" sz="quarter" idx="4294967295"/>
          </p:nvPr>
        </p:nvSpPr>
        <p:spPr bwMode="auto">
          <a:xfrm>
            <a:off x="2767013" y="6572250"/>
            <a:ext cx="3519487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/>
              <a:t>Suresh.P.Nair , HOD - ECE , RCET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0C35A0D-90C3-448B-B832-68C33F92C731}" type="slidenum">
              <a:rPr lang="en-US"/>
              <a:pPr>
                <a:defRPr/>
              </a:pPr>
              <a:t>78</a:t>
            </a:fld>
            <a:endParaRPr lang="en-US"/>
          </a:p>
        </p:txBody>
      </p:sp>
    </p:spTree>
  </p:cSld>
  <p:clrMapOvr>
    <a:masterClrMapping/>
  </p:clrMapOvr>
  <p:transition>
    <p:fade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Title 7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>
                <a:ea typeface="Calibri" pitchFamily="34" charset="0"/>
              </a:rPr>
              <a:t>Asynchronous – Start &amp; Stop Bit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8051 Microcontroller</a:t>
            </a:r>
            <a:endParaRPr lang="en-US" dirty="0"/>
          </a:p>
        </p:txBody>
      </p:sp>
      <p:sp>
        <p:nvSpPr>
          <p:cNvPr id="82948" name="Footer Placeholder 5"/>
          <p:cNvSpPr>
            <a:spLocks noGrp="1"/>
          </p:cNvSpPr>
          <p:nvPr>
            <p:ph type="ftr" sz="quarter" idx="4294967295"/>
          </p:nvPr>
        </p:nvSpPr>
        <p:spPr bwMode="auto">
          <a:xfrm>
            <a:off x="2767013" y="6572250"/>
            <a:ext cx="3519487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/>
              <a:t>Suresh.P.Nair , HOD - ECE , RCET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A44AD53-58B6-4777-8AC0-AFE4A63B0D8C}" type="slidenum">
              <a:rPr lang="en-US"/>
              <a:pPr>
                <a:defRPr/>
              </a:pPr>
              <a:t>79</a:t>
            </a:fld>
            <a:endParaRPr lang="en-US"/>
          </a:p>
        </p:txBody>
      </p:sp>
      <p:pic>
        <p:nvPicPr>
          <p:cNvPr id="737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63575" y="1227138"/>
            <a:ext cx="7816850" cy="4845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37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8051 Microcontroller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07703D2-2CD9-4375-ADBC-8FD9485A281C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pic>
        <p:nvPicPr>
          <p:cNvPr id="1740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0034" y="1571612"/>
            <a:ext cx="7858148" cy="3714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/>
  </p:transition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itle 5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>
                <a:ea typeface="Calibri" pitchFamily="34" charset="0"/>
              </a:rPr>
              <a:t>Data Transfer Rate</a:t>
            </a:r>
          </a:p>
        </p:txBody>
      </p:sp>
      <p:sp>
        <p:nvSpPr>
          <p:cNvPr id="83971" name="Content Placeholder 6"/>
          <p:cNvSpPr>
            <a:spLocks noGrp="1"/>
          </p:cNvSpPr>
          <p:nvPr>
            <p:ph idx="1"/>
          </p:nvPr>
        </p:nvSpPr>
        <p:spPr>
          <a:xfrm>
            <a:off x="173038" y="1071563"/>
            <a:ext cx="8786812" cy="5143500"/>
          </a:xfrm>
        </p:spPr>
        <p:txBody>
          <a:bodyPr/>
          <a:lstStyle/>
          <a:p>
            <a:pPr eaLnBrk="1" hangingPunct="1"/>
            <a:r>
              <a:rPr lang="en-US">
                <a:ea typeface="Calibri" pitchFamily="34" charset="0"/>
              </a:rPr>
              <a:t>The rate of data transfer in serial data communication is stated in </a:t>
            </a:r>
            <a:r>
              <a:rPr lang="en-US" b="1">
                <a:solidFill>
                  <a:srgbClr val="00B0F0"/>
                </a:solidFill>
                <a:ea typeface="Calibri" pitchFamily="34" charset="0"/>
              </a:rPr>
              <a:t>bps</a:t>
            </a:r>
            <a:r>
              <a:rPr lang="en-US">
                <a:ea typeface="Calibri" pitchFamily="34" charset="0"/>
              </a:rPr>
              <a:t> (</a:t>
            </a:r>
            <a:r>
              <a:rPr lang="en-US" b="1">
                <a:solidFill>
                  <a:srgbClr val="00B0F0"/>
                </a:solidFill>
                <a:ea typeface="Calibri" pitchFamily="34" charset="0"/>
              </a:rPr>
              <a:t>bits per second</a:t>
            </a:r>
            <a:r>
              <a:rPr lang="en-US">
                <a:ea typeface="Calibri" pitchFamily="34" charset="0"/>
              </a:rPr>
              <a:t>).</a:t>
            </a:r>
          </a:p>
          <a:p>
            <a:pPr eaLnBrk="1" hangingPunct="1"/>
            <a:endParaRPr lang="en-US">
              <a:ea typeface="Calibri" pitchFamily="34" charset="0"/>
            </a:endParaRPr>
          </a:p>
          <a:p>
            <a:pPr eaLnBrk="1" hangingPunct="1"/>
            <a:r>
              <a:rPr lang="en-US">
                <a:ea typeface="Calibri" pitchFamily="34" charset="0"/>
              </a:rPr>
              <a:t>Another widely used terminology for bps is </a:t>
            </a:r>
            <a:r>
              <a:rPr lang="en-US" b="1">
                <a:solidFill>
                  <a:srgbClr val="00B0F0"/>
                </a:solidFill>
                <a:ea typeface="Calibri" pitchFamily="34" charset="0"/>
              </a:rPr>
              <a:t>baud rate.</a:t>
            </a:r>
          </a:p>
          <a:p>
            <a:pPr lvl="1" eaLnBrk="1" hangingPunct="1"/>
            <a:r>
              <a:rPr lang="en-US">
                <a:ea typeface="Calibri" pitchFamily="34" charset="0"/>
              </a:rPr>
              <a:t>It is modem terminology and is defined as </a:t>
            </a:r>
            <a:r>
              <a:rPr lang="en-US" b="1">
                <a:solidFill>
                  <a:srgbClr val="00B0F0"/>
                </a:solidFill>
                <a:ea typeface="Calibri" pitchFamily="34" charset="0"/>
              </a:rPr>
              <a:t>the number of signal changes per second</a:t>
            </a:r>
          </a:p>
          <a:p>
            <a:pPr lvl="1" eaLnBrk="1" hangingPunct="1"/>
            <a:r>
              <a:rPr lang="en-US">
                <a:ea typeface="Calibri" pitchFamily="34" charset="0"/>
              </a:rPr>
              <a:t>In modems, there are occasions when a single change of signal transfers several bits of data</a:t>
            </a:r>
          </a:p>
          <a:p>
            <a:pPr lvl="1" eaLnBrk="1" hangingPunct="1"/>
            <a:endParaRPr lang="en-US">
              <a:ea typeface="Calibri" pitchFamily="34" charset="0"/>
            </a:endParaRPr>
          </a:p>
          <a:p>
            <a:pPr eaLnBrk="1" hangingPunct="1"/>
            <a:r>
              <a:rPr lang="en-US">
                <a:ea typeface="Calibri" pitchFamily="34" charset="0"/>
              </a:rPr>
              <a:t>As far as the </a:t>
            </a:r>
            <a:r>
              <a:rPr lang="en-US" b="1">
                <a:solidFill>
                  <a:srgbClr val="00B0F0"/>
                </a:solidFill>
                <a:ea typeface="Calibri" pitchFamily="34" charset="0"/>
              </a:rPr>
              <a:t>conductor wire </a:t>
            </a:r>
            <a:r>
              <a:rPr lang="en-US">
                <a:ea typeface="Calibri" pitchFamily="34" charset="0"/>
              </a:rPr>
              <a:t>is concerned, </a:t>
            </a:r>
            <a:r>
              <a:rPr lang="en-US" b="1">
                <a:solidFill>
                  <a:srgbClr val="00B0F0"/>
                </a:solidFill>
                <a:ea typeface="Calibri" pitchFamily="34" charset="0"/>
              </a:rPr>
              <a:t>the baud rate and bps are the same.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8051 Microcontroller</a:t>
            </a:r>
            <a:endParaRPr lang="en-US" dirty="0"/>
          </a:p>
        </p:txBody>
      </p:sp>
      <p:sp>
        <p:nvSpPr>
          <p:cNvPr id="83973" name="Footer Placeholder 3"/>
          <p:cNvSpPr>
            <a:spLocks noGrp="1"/>
          </p:cNvSpPr>
          <p:nvPr>
            <p:ph type="ftr" sz="quarter" idx="4294967295"/>
          </p:nvPr>
        </p:nvSpPr>
        <p:spPr bwMode="auto">
          <a:xfrm>
            <a:off x="2767013" y="6572250"/>
            <a:ext cx="3519487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/>
              <a:t>Suresh.P.Nair , HOD - ECE , RCET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0E2C81D-38B0-4A48-8D1A-21D946473D96}" type="slidenum">
              <a:rPr lang="en-US"/>
              <a:pPr>
                <a:defRPr/>
              </a:pPr>
              <a:t>80</a:t>
            </a:fld>
            <a:endParaRPr lang="en-US"/>
          </a:p>
        </p:txBody>
      </p:sp>
    </p:spTree>
  </p:cSld>
  <p:clrMapOvr>
    <a:masterClrMapping/>
  </p:clrMapOvr>
  <p:transition>
    <p:fade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Title 5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>
                <a:ea typeface="Calibri" pitchFamily="34" charset="0"/>
              </a:rPr>
              <a:t>8051 Serial Port</a:t>
            </a:r>
          </a:p>
        </p:txBody>
      </p:sp>
      <p:sp>
        <p:nvSpPr>
          <p:cNvPr id="84995" name="Content Placeholder 6"/>
          <p:cNvSpPr>
            <a:spLocks noGrp="1"/>
          </p:cNvSpPr>
          <p:nvPr>
            <p:ph idx="1"/>
          </p:nvPr>
        </p:nvSpPr>
        <p:spPr>
          <a:xfrm>
            <a:off x="173038" y="1214438"/>
            <a:ext cx="8786812" cy="2643187"/>
          </a:xfrm>
        </p:spPr>
        <p:txBody>
          <a:bodyPr/>
          <a:lstStyle/>
          <a:p>
            <a:pPr eaLnBrk="1" hangingPunct="1"/>
            <a:r>
              <a:rPr lang="en-US">
                <a:ea typeface="Calibri" pitchFamily="34" charset="0"/>
              </a:rPr>
              <a:t>Synchronous and Asynchronous</a:t>
            </a:r>
          </a:p>
          <a:p>
            <a:pPr eaLnBrk="1" hangingPunct="1"/>
            <a:r>
              <a:rPr lang="en-US">
                <a:ea typeface="Calibri" pitchFamily="34" charset="0"/>
              </a:rPr>
              <a:t>SCON Register is used to Control</a:t>
            </a:r>
          </a:p>
          <a:p>
            <a:pPr eaLnBrk="1" hangingPunct="1"/>
            <a:r>
              <a:rPr lang="en-US">
                <a:ea typeface="Calibri" pitchFamily="34" charset="0"/>
              </a:rPr>
              <a:t>Data Transfer through TXd &amp; RXd pins</a:t>
            </a:r>
          </a:p>
          <a:p>
            <a:pPr eaLnBrk="1" hangingPunct="1"/>
            <a:r>
              <a:rPr lang="en-US">
                <a:ea typeface="Calibri" pitchFamily="34" charset="0"/>
              </a:rPr>
              <a:t>Some time - Clock through TXd Pin</a:t>
            </a:r>
          </a:p>
          <a:p>
            <a:pPr eaLnBrk="1" hangingPunct="1"/>
            <a:r>
              <a:rPr lang="en-US">
                <a:ea typeface="Calibri" pitchFamily="34" charset="0"/>
              </a:rPr>
              <a:t>Four Modes of Operation:</a:t>
            </a:r>
          </a:p>
          <a:p>
            <a:pPr eaLnBrk="1" hangingPunct="1"/>
            <a:endParaRPr lang="en-US">
              <a:ea typeface="Calibri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8051 Microcontroller</a:t>
            </a:r>
            <a:endParaRPr lang="en-US" dirty="0"/>
          </a:p>
        </p:txBody>
      </p:sp>
      <p:sp>
        <p:nvSpPr>
          <p:cNvPr id="84997" name="Footer Placeholder 3"/>
          <p:cNvSpPr>
            <a:spLocks noGrp="1"/>
          </p:cNvSpPr>
          <p:nvPr>
            <p:ph type="ftr" sz="quarter" idx="4294967295"/>
          </p:nvPr>
        </p:nvSpPr>
        <p:spPr bwMode="auto">
          <a:xfrm>
            <a:off x="2767013" y="6572250"/>
            <a:ext cx="3519487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/>
              <a:t>Suresh.P.Nair , HOD - ECE , RCET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838A77E-667E-4E28-8406-FF4D7876247D}" type="slidenum">
              <a:rPr lang="en-US"/>
              <a:pPr>
                <a:defRPr/>
              </a:pPr>
              <a:t>81</a:t>
            </a:fld>
            <a:endParaRPr lang="en-US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896938" y="4076700"/>
            <a:ext cx="7389812" cy="2138363"/>
          </a:xfrm>
          <a:prstGeom prst="rect">
            <a:avLst/>
          </a:prstGeom>
          <a:solidFill>
            <a:schemeClr val="bg1"/>
          </a:solidFill>
          <a:ln w="28575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r>
              <a:rPr lang="en-US" sz="2800" b="1">
                <a:latin typeface="Calibri" pitchFamily="34" charset="0"/>
              </a:rPr>
              <a:t>Mode 0	:Synchronous Serial Communication</a:t>
            </a:r>
          </a:p>
          <a:p>
            <a:r>
              <a:rPr lang="en-US" sz="2800" b="1">
                <a:latin typeface="Calibri" pitchFamily="34" charset="0"/>
              </a:rPr>
              <a:t>Mode 1	:8-Bit UART with Timer Data Rate</a:t>
            </a:r>
          </a:p>
          <a:p>
            <a:r>
              <a:rPr lang="en-US" sz="2800" b="1">
                <a:latin typeface="Calibri" pitchFamily="34" charset="0"/>
              </a:rPr>
              <a:t>Mode 2	:9-Bit UART with Set Data Rate</a:t>
            </a:r>
          </a:p>
          <a:p>
            <a:r>
              <a:rPr lang="en-US" sz="2800" b="1">
                <a:latin typeface="Calibri" pitchFamily="34" charset="0"/>
              </a:rPr>
              <a:t>Mode 3	:9-Bit UART with Timer Data Rate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Title 7"/>
          <p:cNvSpPr>
            <a:spLocks noGrp="1"/>
          </p:cNvSpPr>
          <p:nvPr>
            <p:ph type="title"/>
          </p:nvPr>
        </p:nvSpPr>
        <p:spPr>
          <a:xfrm>
            <a:off x="0" y="142875"/>
            <a:ext cx="9144000" cy="1143000"/>
          </a:xfrm>
        </p:spPr>
        <p:txBody>
          <a:bodyPr/>
          <a:lstStyle/>
          <a:p>
            <a:pPr eaLnBrk="1" hangingPunct="1"/>
            <a:r>
              <a:rPr lang="en-US" sz="4400">
                <a:ea typeface="Calibri" pitchFamily="34" charset="0"/>
              </a:rPr>
              <a:t>Registers related to Serial Communication</a:t>
            </a:r>
          </a:p>
        </p:txBody>
      </p:sp>
      <p:sp>
        <p:nvSpPr>
          <p:cNvPr id="86019" name="Content Placeholder 8"/>
          <p:cNvSpPr>
            <a:spLocks noGrp="1"/>
          </p:cNvSpPr>
          <p:nvPr>
            <p:ph idx="1"/>
          </p:nvPr>
        </p:nvSpPr>
        <p:spPr>
          <a:xfrm>
            <a:off x="2500313" y="2071688"/>
            <a:ext cx="4684712" cy="3929062"/>
          </a:xfrm>
        </p:spPr>
        <p:txBody>
          <a:bodyPr/>
          <a:lstStyle/>
          <a:p>
            <a:pPr marL="514350" indent="-514350" eaLnBrk="1" hangingPunct="1">
              <a:spcBef>
                <a:spcPct val="0"/>
              </a:spcBef>
              <a:spcAft>
                <a:spcPts val="4200"/>
              </a:spcAft>
              <a:buFontTx/>
              <a:buAutoNum type="arabicPeriod"/>
            </a:pPr>
            <a:r>
              <a:rPr lang="en-US" sz="4400">
                <a:ea typeface="Calibri" pitchFamily="34" charset="0"/>
              </a:rPr>
              <a:t>SBUF Register</a:t>
            </a:r>
          </a:p>
          <a:p>
            <a:pPr marL="514350" indent="-514350" eaLnBrk="1" hangingPunct="1">
              <a:spcBef>
                <a:spcPct val="0"/>
              </a:spcBef>
              <a:spcAft>
                <a:spcPts val="4200"/>
              </a:spcAft>
              <a:buFontTx/>
              <a:buAutoNum type="arabicPeriod"/>
            </a:pPr>
            <a:r>
              <a:rPr lang="en-US" sz="4400">
                <a:ea typeface="Calibri" pitchFamily="34" charset="0"/>
              </a:rPr>
              <a:t>SCON Register</a:t>
            </a:r>
          </a:p>
          <a:p>
            <a:pPr marL="514350" indent="-514350" eaLnBrk="1" hangingPunct="1">
              <a:spcBef>
                <a:spcPct val="0"/>
              </a:spcBef>
              <a:spcAft>
                <a:spcPts val="4200"/>
              </a:spcAft>
              <a:buFontTx/>
              <a:buAutoNum type="arabicPeriod"/>
            </a:pPr>
            <a:r>
              <a:rPr lang="en-US" sz="4400">
                <a:ea typeface="Calibri" pitchFamily="34" charset="0"/>
              </a:rPr>
              <a:t>PCON Register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8051 Microcontroller</a:t>
            </a:r>
            <a:endParaRPr lang="en-US" dirty="0"/>
          </a:p>
        </p:txBody>
      </p:sp>
      <p:sp>
        <p:nvSpPr>
          <p:cNvPr id="86021" name="Footer Placeholder 5"/>
          <p:cNvSpPr>
            <a:spLocks noGrp="1"/>
          </p:cNvSpPr>
          <p:nvPr>
            <p:ph type="ftr" sz="quarter" idx="4294967295"/>
          </p:nvPr>
        </p:nvSpPr>
        <p:spPr bwMode="auto">
          <a:xfrm>
            <a:off x="2767013" y="6572250"/>
            <a:ext cx="3519487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/>
              <a:t>Suresh.P.Nair , HOD - ECE , RCET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7BF54A0-EAD4-4AD8-B2AF-954CB2397AB9}" type="slidenum">
              <a:rPr lang="en-US"/>
              <a:pPr>
                <a:defRPr/>
              </a:pPr>
              <a:t>82</a:t>
            </a:fld>
            <a:endParaRPr lang="en-US"/>
          </a:p>
        </p:txBody>
      </p:sp>
    </p:spTree>
  </p:cSld>
  <p:clrMapOvr>
    <a:masterClrMapping/>
  </p:clrMapOvr>
  <p:transition>
    <p:fade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Title 7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>
                <a:ea typeface="Calibri" pitchFamily="34" charset="0"/>
              </a:rPr>
              <a:t>SBUF Register</a:t>
            </a:r>
          </a:p>
        </p:txBody>
      </p:sp>
      <p:sp>
        <p:nvSpPr>
          <p:cNvPr id="87043" name="Content Placeholder 8"/>
          <p:cNvSpPr>
            <a:spLocks noGrp="1"/>
          </p:cNvSpPr>
          <p:nvPr>
            <p:ph idx="1"/>
          </p:nvPr>
        </p:nvSpPr>
        <p:spPr>
          <a:xfrm>
            <a:off x="173038" y="1214438"/>
            <a:ext cx="8786812" cy="5143500"/>
          </a:xfrm>
        </p:spPr>
        <p:txBody>
          <a:bodyPr/>
          <a:lstStyle/>
          <a:p>
            <a:pPr algn="just" eaLnBrk="1" hangingPunct="1">
              <a:spcBef>
                <a:spcPct val="0"/>
              </a:spcBef>
              <a:spcAft>
                <a:spcPts val="1800"/>
              </a:spcAft>
            </a:pPr>
            <a:r>
              <a:rPr lang="en-US" sz="2500" b="1">
                <a:solidFill>
                  <a:srgbClr val="00B0F0"/>
                </a:solidFill>
                <a:ea typeface="Calibri" pitchFamily="34" charset="0"/>
              </a:rPr>
              <a:t>SBUF</a:t>
            </a:r>
            <a:r>
              <a:rPr lang="en-US" sz="2500">
                <a:ea typeface="Calibri" pitchFamily="34" charset="0"/>
              </a:rPr>
              <a:t> is an </a:t>
            </a:r>
            <a:r>
              <a:rPr lang="en-US" sz="2500" b="1">
                <a:solidFill>
                  <a:srgbClr val="00B0F0"/>
                </a:solidFill>
                <a:ea typeface="Calibri" pitchFamily="34" charset="0"/>
              </a:rPr>
              <a:t>8-bit register </a:t>
            </a:r>
            <a:r>
              <a:rPr lang="en-US" sz="2500">
                <a:ea typeface="Calibri" pitchFamily="34" charset="0"/>
              </a:rPr>
              <a:t>used solely for serial communication.</a:t>
            </a:r>
          </a:p>
          <a:p>
            <a:pPr algn="just" eaLnBrk="1" hangingPunct="1">
              <a:spcBef>
                <a:spcPct val="0"/>
              </a:spcBef>
              <a:spcAft>
                <a:spcPts val="1800"/>
              </a:spcAft>
            </a:pPr>
            <a:r>
              <a:rPr lang="en-US" sz="2500">
                <a:ea typeface="Calibri" pitchFamily="34" charset="0"/>
              </a:rPr>
              <a:t>For a byte data to be transferred via the </a:t>
            </a:r>
            <a:r>
              <a:rPr lang="en-US" sz="2500" b="1">
                <a:solidFill>
                  <a:srgbClr val="00B0F0"/>
                </a:solidFill>
                <a:ea typeface="Calibri" pitchFamily="34" charset="0"/>
              </a:rPr>
              <a:t>TxD line</a:t>
            </a:r>
            <a:r>
              <a:rPr lang="en-US" sz="2500">
                <a:ea typeface="Calibri" pitchFamily="34" charset="0"/>
              </a:rPr>
              <a:t>, it must be placed in the </a:t>
            </a:r>
            <a:r>
              <a:rPr lang="en-US" sz="2500" b="1">
                <a:solidFill>
                  <a:srgbClr val="00B0F0"/>
                </a:solidFill>
                <a:ea typeface="Calibri" pitchFamily="34" charset="0"/>
              </a:rPr>
              <a:t>SBUF register</a:t>
            </a:r>
            <a:r>
              <a:rPr lang="en-US" sz="2500">
                <a:ea typeface="Calibri" pitchFamily="34" charset="0"/>
              </a:rPr>
              <a:t>.</a:t>
            </a:r>
          </a:p>
          <a:p>
            <a:pPr algn="just" eaLnBrk="1" hangingPunct="1">
              <a:spcBef>
                <a:spcPct val="0"/>
              </a:spcBef>
              <a:spcAft>
                <a:spcPts val="1800"/>
              </a:spcAft>
            </a:pPr>
            <a:r>
              <a:rPr lang="en-US" sz="2500">
                <a:ea typeface="Calibri" pitchFamily="34" charset="0"/>
              </a:rPr>
              <a:t>The moment a byte is written into SBUF, it is framed with the start and stop bits and transferred serially via the TxD line.</a:t>
            </a:r>
          </a:p>
          <a:p>
            <a:pPr algn="just" eaLnBrk="1" hangingPunct="1">
              <a:spcBef>
                <a:spcPct val="0"/>
              </a:spcBef>
              <a:spcAft>
                <a:spcPts val="1800"/>
              </a:spcAft>
            </a:pPr>
            <a:r>
              <a:rPr lang="en-US" sz="2500">
                <a:ea typeface="Calibri" pitchFamily="34" charset="0"/>
              </a:rPr>
              <a:t>SBUF holds the byte of data when it is received by 8051 </a:t>
            </a:r>
            <a:r>
              <a:rPr lang="en-US" sz="2500" b="1">
                <a:solidFill>
                  <a:srgbClr val="00B0F0"/>
                </a:solidFill>
                <a:ea typeface="Calibri" pitchFamily="34" charset="0"/>
              </a:rPr>
              <a:t>RxD</a:t>
            </a:r>
            <a:r>
              <a:rPr lang="en-US" sz="2500">
                <a:ea typeface="Calibri" pitchFamily="34" charset="0"/>
              </a:rPr>
              <a:t> line.</a:t>
            </a:r>
          </a:p>
          <a:p>
            <a:pPr algn="just" eaLnBrk="1" hangingPunct="1">
              <a:spcBef>
                <a:spcPct val="0"/>
              </a:spcBef>
              <a:spcAft>
                <a:spcPts val="1800"/>
              </a:spcAft>
            </a:pPr>
            <a:r>
              <a:rPr lang="en-US" sz="2500">
                <a:ea typeface="Calibri" pitchFamily="34" charset="0"/>
              </a:rPr>
              <a:t>When the bits are received serially via RxD, the </a:t>
            </a:r>
            <a:r>
              <a:rPr lang="en-US" sz="2500" b="1">
                <a:solidFill>
                  <a:srgbClr val="00B0F0"/>
                </a:solidFill>
                <a:ea typeface="Calibri" pitchFamily="34" charset="0"/>
              </a:rPr>
              <a:t>8051 deframes </a:t>
            </a:r>
            <a:r>
              <a:rPr lang="en-US" sz="2500">
                <a:ea typeface="Calibri" pitchFamily="34" charset="0"/>
              </a:rPr>
              <a:t>it by eliminating the stop and start bits, making a byte out of the data received, and then placing it in SBUF.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8051 Microcontroller</a:t>
            </a:r>
            <a:endParaRPr lang="en-US" dirty="0"/>
          </a:p>
        </p:txBody>
      </p:sp>
      <p:sp>
        <p:nvSpPr>
          <p:cNvPr id="87045" name="Footer Placeholder 5"/>
          <p:cNvSpPr>
            <a:spLocks noGrp="1"/>
          </p:cNvSpPr>
          <p:nvPr>
            <p:ph type="ftr" sz="quarter" idx="4294967295"/>
          </p:nvPr>
        </p:nvSpPr>
        <p:spPr bwMode="auto">
          <a:xfrm>
            <a:off x="2767013" y="6572250"/>
            <a:ext cx="3519487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/>
              <a:t>Suresh.P.Nair , HOD - ECE , RCET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DC5AA2A-838E-4A75-9CB4-300DAAB5278C}" type="slidenum">
              <a:rPr lang="en-US"/>
              <a:pPr>
                <a:defRPr/>
              </a:pPr>
              <a:t>83</a:t>
            </a:fld>
            <a:endParaRPr lang="en-US"/>
          </a:p>
        </p:txBody>
      </p:sp>
    </p:spTree>
  </p:cSld>
  <p:clrMapOvr>
    <a:masterClrMapping/>
  </p:clrMapOvr>
  <p:transition>
    <p:fade/>
  </p:transition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Title 7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>
                <a:ea typeface="Calibri" pitchFamily="34" charset="0"/>
              </a:rPr>
              <a:t>SBUF Register</a:t>
            </a:r>
          </a:p>
        </p:txBody>
      </p:sp>
      <p:sp>
        <p:nvSpPr>
          <p:cNvPr id="88067" name="Content Placeholder 8"/>
          <p:cNvSpPr>
            <a:spLocks noGrp="1"/>
          </p:cNvSpPr>
          <p:nvPr>
            <p:ph idx="1"/>
          </p:nvPr>
        </p:nvSpPr>
        <p:spPr>
          <a:xfrm>
            <a:off x="173038" y="1214438"/>
            <a:ext cx="8786812" cy="714375"/>
          </a:xfrm>
        </p:spPr>
        <p:txBody>
          <a:bodyPr/>
          <a:lstStyle/>
          <a:p>
            <a:pPr algn="just" eaLnBrk="1" hangingPunct="1">
              <a:spcBef>
                <a:spcPct val="0"/>
              </a:spcBef>
              <a:spcAft>
                <a:spcPts val="1800"/>
              </a:spcAft>
            </a:pPr>
            <a:r>
              <a:rPr lang="en-US" sz="2500" b="1">
                <a:solidFill>
                  <a:srgbClr val="00B0F0"/>
                </a:solidFill>
                <a:ea typeface="Calibri" pitchFamily="34" charset="0"/>
              </a:rPr>
              <a:t>Sample Program:</a:t>
            </a:r>
            <a:endParaRPr lang="en-US" sz="2500">
              <a:ea typeface="Calibri" pitchFamily="34" charset="0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8051 Microcontroller</a:t>
            </a:r>
            <a:endParaRPr lang="en-US" dirty="0"/>
          </a:p>
        </p:txBody>
      </p:sp>
      <p:sp>
        <p:nvSpPr>
          <p:cNvPr id="88069" name="Footer Placeholder 5"/>
          <p:cNvSpPr>
            <a:spLocks noGrp="1"/>
          </p:cNvSpPr>
          <p:nvPr>
            <p:ph type="ftr" sz="quarter" idx="4294967295"/>
          </p:nvPr>
        </p:nvSpPr>
        <p:spPr bwMode="auto">
          <a:xfrm>
            <a:off x="2767013" y="6572250"/>
            <a:ext cx="3519487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/>
              <a:t>Suresh.P.Nair , HOD - ECE , RCET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EB105FA-87FC-4BA5-A975-C62CEBBAA81E}" type="slidenum">
              <a:rPr lang="en-US"/>
              <a:pPr>
                <a:defRPr/>
              </a:pPr>
              <a:t>84</a:t>
            </a:fld>
            <a:endParaRPr lang="en-US"/>
          </a:p>
        </p:txBody>
      </p:sp>
      <p:pic>
        <p:nvPicPr>
          <p:cNvPr id="747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2713" y="2214563"/>
            <a:ext cx="8959850" cy="2143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47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47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47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Title 7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>
                <a:ea typeface="Calibri" pitchFamily="34" charset="0"/>
              </a:rPr>
              <a:t>SCON Register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8051 Microcontroller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FE7F44D-44B6-423D-9EC3-B8FCAED25624}" type="slidenum">
              <a:rPr lang="en-US"/>
              <a:pPr>
                <a:defRPr/>
              </a:pPr>
              <a:t>85</a:t>
            </a:fld>
            <a:endParaRPr lang="en-US"/>
          </a:p>
        </p:txBody>
      </p:sp>
      <p:sp>
        <p:nvSpPr>
          <p:cNvPr id="34" name="Rectangle 5"/>
          <p:cNvSpPr>
            <a:spLocks noChangeArrowheads="1"/>
          </p:cNvSpPr>
          <p:nvPr/>
        </p:nvSpPr>
        <p:spPr bwMode="auto">
          <a:xfrm>
            <a:off x="1076325" y="1484313"/>
            <a:ext cx="6337300" cy="1296987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r>
              <a:rPr lang="en-US" sz="2400"/>
              <a:t>SM0  SM1   SM2   REN   TB8   RB8    TI    RI</a:t>
            </a:r>
          </a:p>
        </p:txBody>
      </p:sp>
      <p:sp>
        <p:nvSpPr>
          <p:cNvPr id="89094" name="Line 6"/>
          <p:cNvSpPr>
            <a:spLocks noChangeShapeType="1"/>
          </p:cNvSpPr>
          <p:nvPr/>
        </p:nvSpPr>
        <p:spPr bwMode="auto">
          <a:xfrm>
            <a:off x="1868488" y="1484313"/>
            <a:ext cx="0" cy="129698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89095" name="Line 7"/>
          <p:cNvSpPr>
            <a:spLocks noChangeShapeType="1"/>
          </p:cNvSpPr>
          <p:nvPr/>
        </p:nvSpPr>
        <p:spPr bwMode="auto">
          <a:xfrm>
            <a:off x="2732088" y="1484313"/>
            <a:ext cx="0" cy="129698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89096" name="Line 8"/>
          <p:cNvSpPr>
            <a:spLocks noChangeShapeType="1"/>
          </p:cNvSpPr>
          <p:nvPr/>
        </p:nvSpPr>
        <p:spPr bwMode="auto">
          <a:xfrm>
            <a:off x="3597275" y="1484313"/>
            <a:ext cx="0" cy="129698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89097" name="Line 9"/>
          <p:cNvSpPr>
            <a:spLocks noChangeShapeType="1"/>
          </p:cNvSpPr>
          <p:nvPr/>
        </p:nvSpPr>
        <p:spPr bwMode="auto">
          <a:xfrm>
            <a:off x="4532313" y="1484313"/>
            <a:ext cx="0" cy="129698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89098" name="Line 10"/>
          <p:cNvSpPr>
            <a:spLocks noChangeShapeType="1"/>
          </p:cNvSpPr>
          <p:nvPr/>
        </p:nvSpPr>
        <p:spPr bwMode="auto">
          <a:xfrm>
            <a:off x="5324475" y="1484313"/>
            <a:ext cx="0" cy="129698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89099" name="Line 11"/>
          <p:cNvSpPr>
            <a:spLocks noChangeShapeType="1"/>
          </p:cNvSpPr>
          <p:nvPr/>
        </p:nvSpPr>
        <p:spPr bwMode="auto">
          <a:xfrm>
            <a:off x="6189663" y="1484313"/>
            <a:ext cx="0" cy="129698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89100" name="Line 12"/>
          <p:cNvSpPr>
            <a:spLocks noChangeShapeType="1"/>
          </p:cNvSpPr>
          <p:nvPr/>
        </p:nvSpPr>
        <p:spPr bwMode="auto">
          <a:xfrm>
            <a:off x="6765925" y="1484313"/>
            <a:ext cx="0" cy="129698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42" name="Line 14"/>
          <p:cNvSpPr>
            <a:spLocks noChangeShapeType="1"/>
          </p:cNvSpPr>
          <p:nvPr/>
        </p:nvSpPr>
        <p:spPr bwMode="auto">
          <a:xfrm>
            <a:off x="1508125" y="2781300"/>
            <a:ext cx="0" cy="287338"/>
          </a:xfrm>
          <a:prstGeom prst="line">
            <a:avLst/>
          </a:prstGeom>
          <a:noFill/>
          <a:ln w="28575">
            <a:solidFill>
              <a:srgbClr val="92D050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43" name="Line 15"/>
          <p:cNvSpPr>
            <a:spLocks noChangeShapeType="1"/>
          </p:cNvSpPr>
          <p:nvPr/>
        </p:nvSpPr>
        <p:spPr bwMode="auto">
          <a:xfrm>
            <a:off x="1508125" y="3068638"/>
            <a:ext cx="792163" cy="0"/>
          </a:xfrm>
          <a:prstGeom prst="line">
            <a:avLst/>
          </a:prstGeom>
          <a:noFill/>
          <a:ln w="28575">
            <a:solidFill>
              <a:srgbClr val="92D050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44" name="Line 16"/>
          <p:cNvSpPr>
            <a:spLocks noChangeShapeType="1"/>
          </p:cNvSpPr>
          <p:nvPr/>
        </p:nvSpPr>
        <p:spPr bwMode="auto">
          <a:xfrm flipV="1">
            <a:off x="2300288" y="2781300"/>
            <a:ext cx="0" cy="287338"/>
          </a:xfrm>
          <a:prstGeom prst="line">
            <a:avLst/>
          </a:prstGeom>
          <a:noFill/>
          <a:ln w="28575">
            <a:solidFill>
              <a:srgbClr val="92D050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45" name="Line 17"/>
          <p:cNvSpPr>
            <a:spLocks noChangeShapeType="1"/>
          </p:cNvSpPr>
          <p:nvPr/>
        </p:nvSpPr>
        <p:spPr bwMode="auto">
          <a:xfrm flipH="1">
            <a:off x="1508125" y="3068638"/>
            <a:ext cx="360363" cy="288925"/>
          </a:xfrm>
          <a:prstGeom prst="line">
            <a:avLst/>
          </a:prstGeom>
          <a:noFill/>
          <a:ln w="28575">
            <a:solidFill>
              <a:srgbClr val="92D050"/>
            </a:solidFill>
            <a:round/>
            <a:headEnd type="none" w="sm" len="sm"/>
            <a:tailEnd type="triangle" w="lg" len="lg"/>
          </a:ln>
        </p:spPr>
        <p:txBody>
          <a:bodyPr/>
          <a:lstStyle/>
          <a:p>
            <a:endParaRPr lang="en-IN"/>
          </a:p>
        </p:txBody>
      </p:sp>
      <p:sp>
        <p:nvSpPr>
          <p:cNvPr id="46" name="Rectangle 18"/>
          <p:cNvSpPr>
            <a:spLocks noChangeArrowheads="1"/>
          </p:cNvSpPr>
          <p:nvPr/>
        </p:nvSpPr>
        <p:spPr bwMode="auto">
          <a:xfrm>
            <a:off x="501650" y="4870450"/>
            <a:ext cx="2951163" cy="8636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Enable Multiprocessor</a:t>
            </a:r>
          </a:p>
          <a:p>
            <a:pPr algn="ctr"/>
            <a:r>
              <a:rPr lang="en-US">
                <a:solidFill>
                  <a:schemeClr val="tx1"/>
                </a:solidFill>
              </a:rPr>
              <a:t>Communication Mode</a:t>
            </a:r>
          </a:p>
        </p:txBody>
      </p:sp>
      <p:sp>
        <p:nvSpPr>
          <p:cNvPr id="47" name="Rectangle 20"/>
          <p:cNvSpPr>
            <a:spLocks noChangeArrowheads="1"/>
          </p:cNvSpPr>
          <p:nvPr/>
        </p:nvSpPr>
        <p:spPr bwMode="auto">
          <a:xfrm>
            <a:off x="2949575" y="3500438"/>
            <a:ext cx="1728788" cy="1223962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r>
              <a:rPr lang="en-US">
                <a:solidFill>
                  <a:schemeClr val="tx1"/>
                </a:solidFill>
              </a:rPr>
              <a:t>Set to Enable</a:t>
            </a:r>
          </a:p>
          <a:p>
            <a:r>
              <a:rPr lang="en-US">
                <a:solidFill>
                  <a:schemeClr val="tx1"/>
                </a:solidFill>
              </a:rPr>
              <a:t>Serial Data </a:t>
            </a:r>
          </a:p>
          <a:p>
            <a:r>
              <a:rPr lang="en-US">
                <a:solidFill>
                  <a:schemeClr val="tx1"/>
                </a:solidFill>
              </a:rPr>
              <a:t>reception</a:t>
            </a:r>
          </a:p>
        </p:txBody>
      </p:sp>
      <p:sp>
        <p:nvSpPr>
          <p:cNvPr id="48" name="Line 21"/>
          <p:cNvSpPr>
            <a:spLocks noChangeShapeType="1"/>
          </p:cNvSpPr>
          <p:nvPr/>
        </p:nvSpPr>
        <p:spPr bwMode="auto">
          <a:xfrm flipH="1">
            <a:off x="2571750" y="2786063"/>
            <a:ext cx="500063" cy="2071687"/>
          </a:xfrm>
          <a:prstGeom prst="line">
            <a:avLst/>
          </a:prstGeom>
          <a:noFill/>
          <a:ln w="28575">
            <a:solidFill>
              <a:srgbClr val="92D050"/>
            </a:solidFill>
            <a:round/>
            <a:headEnd type="none" w="sm" len="sm"/>
            <a:tailEnd type="triangle" w="lg" len="lg"/>
          </a:ln>
        </p:spPr>
        <p:txBody>
          <a:bodyPr/>
          <a:lstStyle/>
          <a:p>
            <a:endParaRPr lang="en-IN"/>
          </a:p>
        </p:txBody>
      </p:sp>
      <p:sp>
        <p:nvSpPr>
          <p:cNvPr id="49" name="Line 22"/>
          <p:cNvSpPr>
            <a:spLocks noChangeShapeType="1"/>
          </p:cNvSpPr>
          <p:nvPr/>
        </p:nvSpPr>
        <p:spPr bwMode="auto">
          <a:xfrm>
            <a:off x="4029075" y="2781300"/>
            <a:ext cx="0" cy="719138"/>
          </a:xfrm>
          <a:prstGeom prst="line">
            <a:avLst/>
          </a:prstGeom>
          <a:noFill/>
          <a:ln w="28575">
            <a:solidFill>
              <a:srgbClr val="92D050"/>
            </a:solidFill>
            <a:round/>
            <a:headEnd type="none" w="sm" len="sm"/>
            <a:tailEnd type="triangle" w="lg" len="lg"/>
          </a:ln>
        </p:spPr>
        <p:txBody>
          <a:bodyPr/>
          <a:lstStyle/>
          <a:p>
            <a:endParaRPr lang="en-IN"/>
          </a:p>
        </p:txBody>
      </p:sp>
      <p:sp>
        <p:nvSpPr>
          <p:cNvPr id="50" name="Rectangle 23"/>
          <p:cNvSpPr>
            <a:spLocks noChangeArrowheads="1"/>
          </p:cNvSpPr>
          <p:nvPr/>
        </p:nvSpPr>
        <p:spPr bwMode="auto">
          <a:xfrm>
            <a:off x="3524250" y="4868863"/>
            <a:ext cx="2160588" cy="865187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r>
              <a:rPr lang="en-US">
                <a:solidFill>
                  <a:schemeClr val="tx1"/>
                </a:solidFill>
              </a:rPr>
              <a:t>9</a:t>
            </a:r>
            <a:r>
              <a:rPr lang="en-US" baseline="30000">
                <a:solidFill>
                  <a:schemeClr val="tx1"/>
                </a:solidFill>
              </a:rPr>
              <a:t>th</a:t>
            </a:r>
            <a:r>
              <a:rPr lang="en-US">
                <a:solidFill>
                  <a:schemeClr val="tx1"/>
                </a:solidFill>
              </a:rPr>
              <a:t> Data Bit </a:t>
            </a:r>
          </a:p>
          <a:p>
            <a:r>
              <a:rPr lang="en-US">
                <a:solidFill>
                  <a:schemeClr val="tx1"/>
                </a:solidFill>
              </a:rPr>
              <a:t>Sent in Mode 2,3 </a:t>
            </a:r>
          </a:p>
        </p:txBody>
      </p:sp>
      <p:sp>
        <p:nvSpPr>
          <p:cNvPr id="51" name="Rectangle 24"/>
          <p:cNvSpPr>
            <a:spLocks noChangeArrowheads="1"/>
          </p:cNvSpPr>
          <p:nvPr/>
        </p:nvSpPr>
        <p:spPr bwMode="auto">
          <a:xfrm>
            <a:off x="5756275" y="4868863"/>
            <a:ext cx="2673350" cy="865187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r>
              <a:rPr lang="en-US">
                <a:solidFill>
                  <a:schemeClr val="tx1"/>
                </a:solidFill>
              </a:rPr>
              <a:t>9</a:t>
            </a:r>
            <a:r>
              <a:rPr lang="en-US" baseline="30000">
                <a:solidFill>
                  <a:schemeClr val="tx1"/>
                </a:solidFill>
              </a:rPr>
              <a:t>th</a:t>
            </a:r>
            <a:r>
              <a:rPr lang="en-US">
                <a:solidFill>
                  <a:schemeClr val="tx1"/>
                </a:solidFill>
              </a:rPr>
              <a:t> Data Bit </a:t>
            </a:r>
          </a:p>
          <a:p>
            <a:r>
              <a:rPr lang="en-US">
                <a:solidFill>
                  <a:schemeClr val="tx1"/>
                </a:solidFill>
              </a:rPr>
              <a:t>Received in Mode 2,3 </a:t>
            </a:r>
          </a:p>
        </p:txBody>
      </p:sp>
      <p:sp>
        <p:nvSpPr>
          <p:cNvPr id="52" name="Line 25"/>
          <p:cNvSpPr>
            <a:spLocks noChangeShapeType="1"/>
          </p:cNvSpPr>
          <p:nvPr/>
        </p:nvSpPr>
        <p:spPr bwMode="auto">
          <a:xfrm>
            <a:off x="4929188" y="2781300"/>
            <a:ext cx="0" cy="2087563"/>
          </a:xfrm>
          <a:prstGeom prst="line">
            <a:avLst/>
          </a:prstGeom>
          <a:noFill/>
          <a:ln w="28575">
            <a:solidFill>
              <a:srgbClr val="92D050"/>
            </a:solidFill>
            <a:round/>
            <a:headEnd type="none" w="sm" len="sm"/>
            <a:tailEnd type="triangle" w="lg" len="lg"/>
          </a:ln>
        </p:spPr>
        <p:txBody>
          <a:bodyPr/>
          <a:lstStyle/>
          <a:p>
            <a:endParaRPr lang="en-IN"/>
          </a:p>
        </p:txBody>
      </p:sp>
      <p:sp>
        <p:nvSpPr>
          <p:cNvPr id="53" name="Line 26"/>
          <p:cNvSpPr>
            <a:spLocks noChangeShapeType="1"/>
          </p:cNvSpPr>
          <p:nvPr/>
        </p:nvSpPr>
        <p:spPr bwMode="auto">
          <a:xfrm>
            <a:off x="5715000" y="2786063"/>
            <a:ext cx="185738" cy="2082800"/>
          </a:xfrm>
          <a:prstGeom prst="line">
            <a:avLst/>
          </a:prstGeom>
          <a:noFill/>
          <a:ln w="28575">
            <a:solidFill>
              <a:srgbClr val="92D050"/>
            </a:solidFill>
            <a:round/>
            <a:headEnd type="none" w="sm" len="sm"/>
            <a:tailEnd type="triangle" w="lg" len="lg"/>
          </a:ln>
        </p:spPr>
        <p:txBody>
          <a:bodyPr/>
          <a:lstStyle/>
          <a:p>
            <a:endParaRPr lang="en-IN"/>
          </a:p>
        </p:txBody>
      </p:sp>
      <p:sp>
        <p:nvSpPr>
          <p:cNvPr id="54" name="Rectangle 27"/>
          <p:cNvSpPr>
            <a:spLocks noChangeArrowheads="1"/>
          </p:cNvSpPr>
          <p:nvPr/>
        </p:nvSpPr>
        <p:spPr bwMode="auto">
          <a:xfrm>
            <a:off x="6019800" y="4149725"/>
            <a:ext cx="2771775" cy="6477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r>
              <a:rPr lang="en-US">
                <a:solidFill>
                  <a:schemeClr val="tx1"/>
                </a:solidFill>
              </a:rPr>
              <a:t>Set when Stop bit Txed</a:t>
            </a:r>
          </a:p>
        </p:txBody>
      </p:sp>
      <p:sp>
        <p:nvSpPr>
          <p:cNvPr id="55" name="Rectangle 28"/>
          <p:cNvSpPr>
            <a:spLocks noChangeArrowheads="1"/>
          </p:cNvSpPr>
          <p:nvPr/>
        </p:nvSpPr>
        <p:spPr bwMode="auto">
          <a:xfrm>
            <a:off x="6654800" y="3068638"/>
            <a:ext cx="2124075" cy="936625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r>
              <a:rPr lang="en-US">
                <a:solidFill>
                  <a:schemeClr val="tx1"/>
                </a:solidFill>
              </a:rPr>
              <a:t>Set when a Cha-</a:t>
            </a:r>
          </a:p>
          <a:p>
            <a:r>
              <a:rPr lang="en-US">
                <a:solidFill>
                  <a:schemeClr val="tx1"/>
                </a:solidFill>
              </a:rPr>
              <a:t>ractor received</a:t>
            </a:r>
          </a:p>
        </p:txBody>
      </p:sp>
      <p:sp>
        <p:nvSpPr>
          <p:cNvPr id="56" name="Line 29"/>
          <p:cNvSpPr>
            <a:spLocks noChangeShapeType="1"/>
          </p:cNvSpPr>
          <p:nvPr/>
        </p:nvSpPr>
        <p:spPr bwMode="auto">
          <a:xfrm>
            <a:off x="6500813" y="2781300"/>
            <a:ext cx="0" cy="1368425"/>
          </a:xfrm>
          <a:prstGeom prst="line">
            <a:avLst/>
          </a:prstGeom>
          <a:noFill/>
          <a:ln w="28575">
            <a:solidFill>
              <a:srgbClr val="92D050"/>
            </a:solidFill>
            <a:round/>
            <a:headEnd type="none" w="sm" len="sm"/>
            <a:tailEnd type="triangle" w="lg" len="lg"/>
          </a:ln>
        </p:spPr>
        <p:txBody>
          <a:bodyPr/>
          <a:lstStyle/>
          <a:p>
            <a:endParaRPr lang="en-IN"/>
          </a:p>
        </p:txBody>
      </p:sp>
      <p:sp>
        <p:nvSpPr>
          <p:cNvPr id="57" name="Line 30"/>
          <p:cNvSpPr>
            <a:spLocks noChangeShapeType="1"/>
          </p:cNvSpPr>
          <p:nvPr/>
        </p:nvSpPr>
        <p:spPr bwMode="auto">
          <a:xfrm>
            <a:off x="7072313" y="2781300"/>
            <a:ext cx="0" cy="287338"/>
          </a:xfrm>
          <a:prstGeom prst="line">
            <a:avLst/>
          </a:prstGeom>
          <a:noFill/>
          <a:ln w="28575">
            <a:solidFill>
              <a:srgbClr val="92D050"/>
            </a:solidFill>
            <a:round/>
            <a:headEnd type="none" w="sm" len="sm"/>
            <a:tailEnd type="triangle" w="lg" len="lg"/>
          </a:ln>
        </p:spPr>
        <p:txBody>
          <a:bodyPr/>
          <a:lstStyle/>
          <a:p>
            <a:endParaRPr lang="en-IN"/>
          </a:p>
        </p:txBody>
      </p:sp>
      <p:pic>
        <p:nvPicPr>
          <p:cNvPr id="58" name="Picture 3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4313" y="3357563"/>
            <a:ext cx="2232025" cy="1435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Title 5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>
                <a:ea typeface="Calibri" pitchFamily="34" charset="0"/>
              </a:rPr>
              <a:t>8051 Serial Port – Mode 0</a:t>
            </a:r>
          </a:p>
        </p:txBody>
      </p:sp>
      <p:sp>
        <p:nvSpPr>
          <p:cNvPr id="90115" name="Content Placeholder 6"/>
          <p:cNvSpPr>
            <a:spLocks noGrp="1"/>
          </p:cNvSpPr>
          <p:nvPr>
            <p:ph idx="1"/>
          </p:nvPr>
        </p:nvSpPr>
        <p:spPr>
          <a:xfrm>
            <a:off x="428625" y="1214438"/>
            <a:ext cx="8256588" cy="5143500"/>
          </a:xfrm>
        </p:spPr>
        <p:txBody>
          <a:bodyPr/>
          <a:lstStyle/>
          <a:p>
            <a:pPr marL="0" indent="0" eaLnBrk="1" hangingPunct="1">
              <a:buFontTx/>
              <a:buNone/>
            </a:pPr>
            <a:r>
              <a:rPr lang="en-US">
                <a:solidFill>
                  <a:srgbClr val="808080"/>
                </a:solidFill>
                <a:ea typeface="Calibri" pitchFamily="34" charset="0"/>
              </a:rPr>
              <a:t>The Serial Port in Mode-0 has the following features:</a:t>
            </a:r>
          </a:p>
          <a:p>
            <a:pPr marL="0" indent="0" eaLnBrk="1" hangingPunct="1"/>
            <a:endParaRPr lang="en-US">
              <a:solidFill>
                <a:srgbClr val="808080"/>
              </a:solidFill>
              <a:ea typeface="Calibri" pitchFamily="34" charset="0"/>
            </a:endParaRPr>
          </a:p>
          <a:p>
            <a:pPr marL="0" indent="0" eaLnBrk="1" hangingPunct="1">
              <a:spcBef>
                <a:spcPct val="0"/>
              </a:spcBef>
              <a:spcAft>
                <a:spcPts val="3000"/>
              </a:spcAft>
              <a:buFontTx/>
              <a:buAutoNum type="arabicPeriod"/>
            </a:pPr>
            <a:r>
              <a:rPr lang="en-US" sz="2400">
                <a:ea typeface="Calibri" pitchFamily="34" charset="0"/>
              </a:rPr>
              <a:t> Serial data </a:t>
            </a:r>
            <a:r>
              <a:rPr lang="en-US" sz="2400" b="1">
                <a:solidFill>
                  <a:srgbClr val="CC99FF"/>
                </a:solidFill>
                <a:ea typeface="Calibri" pitchFamily="34" charset="0"/>
              </a:rPr>
              <a:t>enters and exits through RXD</a:t>
            </a:r>
          </a:p>
          <a:p>
            <a:pPr marL="0" indent="0" eaLnBrk="1" hangingPunct="1">
              <a:spcBef>
                <a:spcPct val="0"/>
              </a:spcBef>
              <a:spcAft>
                <a:spcPts val="3000"/>
              </a:spcAft>
              <a:buFontTx/>
              <a:buAutoNum type="arabicPeriod"/>
            </a:pPr>
            <a:r>
              <a:rPr lang="en-US" sz="2400">
                <a:ea typeface="Calibri" pitchFamily="34" charset="0"/>
              </a:rPr>
              <a:t> </a:t>
            </a:r>
            <a:r>
              <a:rPr lang="en-US" sz="2400" b="1">
                <a:solidFill>
                  <a:srgbClr val="CC99FF"/>
                </a:solidFill>
                <a:ea typeface="Calibri" pitchFamily="34" charset="0"/>
              </a:rPr>
              <a:t>TXD</a:t>
            </a:r>
            <a:r>
              <a:rPr lang="en-US" sz="2400">
                <a:ea typeface="Calibri" pitchFamily="34" charset="0"/>
              </a:rPr>
              <a:t> outputs the </a:t>
            </a:r>
            <a:r>
              <a:rPr lang="en-US" sz="2400" b="1">
                <a:solidFill>
                  <a:srgbClr val="CC99FF"/>
                </a:solidFill>
                <a:ea typeface="Calibri" pitchFamily="34" charset="0"/>
              </a:rPr>
              <a:t>clock</a:t>
            </a:r>
          </a:p>
          <a:p>
            <a:pPr marL="0" indent="0" eaLnBrk="1" hangingPunct="1">
              <a:spcBef>
                <a:spcPct val="0"/>
              </a:spcBef>
              <a:spcAft>
                <a:spcPts val="3000"/>
              </a:spcAft>
              <a:buFontTx/>
              <a:buAutoNum type="arabicPeriod"/>
            </a:pPr>
            <a:r>
              <a:rPr lang="en-US" sz="2400">
                <a:ea typeface="Calibri" pitchFamily="34" charset="0"/>
              </a:rPr>
              <a:t> 8 bits are transmitted / received</a:t>
            </a:r>
          </a:p>
          <a:p>
            <a:pPr marL="0" indent="0" eaLnBrk="1" hangingPunct="1">
              <a:spcBef>
                <a:spcPct val="0"/>
              </a:spcBef>
              <a:spcAft>
                <a:spcPts val="3000"/>
              </a:spcAft>
              <a:buFontTx/>
              <a:buAutoNum type="arabicPeriod"/>
            </a:pPr>
            <a:r>
              <a:rPr lang="en-US" sz="2400">
                <a:ea typeface="Calibri" pitchFamily="34" charset="0"/>
              </a:rPr>
              <a:t> The baud rate is fixed at (1/12) of the oscillator frequency</a:t>
            </a:r>
          </a:p>
          <a:p>
            <a:pPr marL="0" indent="0" eaLnBrk="1" hangingPunct="1"/>
            <a:endParaRPr lang="en-US">
              <a:ea typeface="Calibri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8051 Microcontroller</a:t>
            </a:r>
            <a:endParaRPr lang="en-US" dirty="0"/>
          </a:p>
        </p:txBody>
      </p:sp>
      <p:sp>
        <p:nvSpPr>
          <p:cNvPr id="90117" name="Footer Placeholder 3"/>
          <p:cNvSpPr>
            <a:spLocks noGrp="1"/>
          </p:cNvSpPr>
          <p:nvPr>
            <p:ph type="ftr" sz="quarter" idx="4294967295"/>
          </p:nvPr>
        </p:nvSpPr>
        <p:spPr bwMode="auto">
          <a:xfrm>
            <a:off x="2767013" y="6572250"/>
            <a:ext cx="3519487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/>
              <a:t>Suresh.P.Nair , HOD - ECE , RCET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41BC049-992D-4BC2-9C1A-F3270E827BA5}" type="slidenum">
              <a:rPr lang="en-US"/>
              <a:pPr>
                <a:defRPr/>
              </a:pPr>
              <a:t>86</a:t>
            </a:fld>
            <a:endParaRPr lang="en-US"/>
          </a:p>
        </p:txBody>
      </p:sp>
    </p:spTree>
  </p:cSld>
  <p:clrMapOvr>
    <a:masterClrMapping/>
  </p:clrMapOvr>
  <p:transition>
    <p:fade/>
  </p:transition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Title 5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>
                <a:ea typeface="Calibri" pitchFamily="34" charset="0"/>
              </a:rPr>
              <a:t>8051 Serial Port – Mode 1</a:t>
            </a:r>
          </a:p>
        </p:txBody>
      </p:sp>
      <p:sp>
        <p:nvSpPr>
          <p:cNvPr id="91139" name="Content Placeholder 6"/>
          <p:cNvSpPr>
            <a:spLocks noGrp="1"/>
          </p:cNvSpPr>
          <p:nvPr>
            <p:ph idx="1"/>
          </p:nvPr>
        </p:nvSpPr>
        <p:spPr>
          <a:xfrm>
            <a:off x="428625" y="1214438"/>
            <a:ext cx="8256588" cy="5143500"/>
          </a:xfrm>
        </p:spPr>
        <p:txBody>
          <a:bodyPr/>
          <a:lstStyle/>
          <a:p>
            <a:pPr marL="0" indent="0" eaLnBrk="1" hangingPunct="1">
              <a:buFontTx/>
              <a:buNone/>
            </a:pPr>
            <a:r>
              <a:rPr lang="en-US">
                <a:solidFill>
                  <a:srgbClr val="808080"/>
                </a:solidFill>
                <a:ea typeface="Calibri" pitchFamily="34" charset="0"/>
              </a:rPr>
              <a:t>The Serial Port in Mode-1 has the following features:</a:t>
            </a:r>
          </a:p>
          <a:p>
            <a:pPr marL="0" indent="0" eaLnBrk="1" hangingPunct="1"/>
            <a:endParaRPr lang="en-US">
              <a:solidFill>
                <a:srgbClr val="808080"/>
              </a:solidFill>
              <a:ea typeface="Calibri" pitchFamily="34" charset="0"/>
            </a:endParaRPr>
          </a:p>
          <a:p>
            <a:pPr marL="0" indent="0" eaLnBrk="1" hangingPunct="1">
              <a:spcBef>
                <a:spcPct val="0"/>
              </a:spcBef>
              <a:spcAft>
                <a:spcPts val="1200"/>
              </a:spcAft>
              <a:buFontTx/>
              <a:buAutoNum type="arabicPeriod"/>
            </a:pPr>
            <a:r>
              <a:rPr lang="en-US" sz="2400">
                <a:ea typeface="Calibri" pitchFamily="34" charset="0"/>
              </a:rPr>
              <a:t> Serial data </a:t>
            </a:r>
            <a:r>
              <a:rPr lang="en-US" sz="2400" b="1">
                <a:solidFill>
                  <a:srgbClr val="CC99FF"/>
                </a:solidFill>
                <a:ea typeface="Calibri" pitchFamily="34" charset="0"/>
              </a:rPr>
              <a:t>enters through RXD</a:t>
            </a:r>
          </a:p>
          <a:p>
            <a:pPr marL="0" indent="0" eaLnBrk="1" hangingPunct="1">
              <a:spcBef>
                <a:spcPct val="0"/>
              </a:spcBef>
              <a:spcAft>
                <a:spcPts val="1200"/>
              </a:spcAft>
              <a:buFontTx/>
              <a:buAutoNum type="arabicPeriod"/>
            </a:pPr>
            <a:r>
              <a:rPr lang="en-US" sz="2400">
                <a:ea typeface="Calibri" pitchFamily="34" charset="0"/>
              </a:rPr>
              <a:t> Serial data </a:t>
            </a:r>
            <a:r>
              <a:rPr lang="en-US" sz="2400" b="1">
                <a:solidFill>
                  <a:srgbClr val="CC99FF"/>
                </a:solidFill>
                <a:ea typeface="Calibri" pitchFamily="34" charset="0"/>
              </a:rPr>
              <a:t>exits through TXD</a:t>
            </a:r>
          </a:p>
          <a:p>
            <a:pPr marL="0" indent="0" eaLnBrk="1" hangingPunct="1">
              <a:spcBef>
                <a:spcPct val="0"/>
              </a:spcBef>
              <a:spcAft>
                <a:spcPts val="1200"/>
              </a:spcAft>
              <a:buFontTx/>
              <a:buAutoNum type="arabicPeriod"/>
            </a:pPr>
            <a:r>
              <a:rPr lang="en-US" sz="2400">
                <a:ea typeface="Calibri" pitchFamily="34" charset="0"/>
              </a:rPr>
              <a:t> On receive, the stop bit goes into RB8 in SCON</a:t>
            </a:r>
          </a:p>
          <a:p>
            <a:pPr marL="0" indent="0" eaLnBrk="1" hangingPunct="1">
              <a:spcBef>
                <a:spcPct val="0"/>
              </a:spcBef>
              <a:spcAft>
                <a:spcPts val="1200"/>
              </a:spcAft>
              <a:buFontTx/>
              <a:buAutoNum type="arabicPeriod"/>
            </a:pPr>
            <a:r>
              <a:rPr lang="en-US" sz="2400" b="1">
                <a:solidFill>
                  <a:srgbClr val="CC99FF"/>
                </a:solidFill>
                <a:ea typeface="Calibri" pitchFamily="34" charset="0"/>
              </a:rPr>
              <a:t> 10 bits </a:t>
            </a:r>
            <a:r>
              <a:rPr lang="en-US" sz="2400">
                <a:ea typeface="Calibri" pitchFamily="34" charset="0"/>
              </a:rPr>
              <a:t>are transmitted / received</a:t>
            </a:r>
          </a:p>
          <a:p>
            <a:pPr marL="400050" lvl="1" indent="0" eaLnBrk="1" hangingPunct="1">
              <a:spcBef>
                <a:spcPct val="0"/>
              </a:spcBef>
              <a:spcAft>
                <a:spcPts val="1200"/>
              </a:spcAft>
              <a:buFontTx/>
              <a:buAutoNum type="arabicPeriod"/>
            </a:pPr>
            <a:r>
              <a:rPr lang="en-US" sz="2000" i="1">
                <a:solidFill>
                  <a:srgbClr val="00B0F0"/>
                </a:solidFill>
                <a:ea typeface="Calibri" pitchFamily="34" charset="0"/>
              </a:rPr>
              <a:t> Start bit (0)</a:t>
            </a:r>
          </a:p>
          <a:p>
            <a:pPr marL="400050" lvl="1" indent="0" eaLnBrk="1" hangingPunct="1">
              <a:spcBef>
                <a:spcPct val="0"/>
              </a:spcBef>
              <a:spcAft>
                <a:spcPts val="1200"/>
              </a:spcAft>
              <a:buFontTx/>
              <a:buAutoNum type="arabicPeriod"/>
            </a:pPr>
            <a:r>
              <a:rPr lang="en-US" sz="2000" i="1">
                <a:solidFill>
                  <a:srgbClr val="00B0F0"/>
                </a:solidFill>
                <a:ea typeface="Calibri" pitchFamily="34" charset="0"/>
              </a:rPr>
              <a:t> Data bits (8)</a:t>
            </a:r>
          </a:p>
          <a:p>
            <a:pPr marL="400050" lvl="1" indent="0" eaLnBrk="1" hangingPunct="1">
              <a:spcBef>
                <a:spcPct val="0"/>
              </a:spcBef>
              <a:spcAft>
                <a:spcPts val="1200"/>
              </a:spcAft>
              <a:buFontTx/>
              <a:buAutoNum type="arabicPeriod"/>
            </a:pPr>
            <a:r>
              <a:rPr lang="en-US" sz="2000" i="1">
                <a:solidFill>
                  <a:srgbClr val="00B0F0"/>
                </a:solidFill>
                <a:ea typeface="Calibri" pitchFamily="34" charset="0"/>
              </a:rPr>
              <a:t> Stop Bit (1)</a:t>
            </a:r>
          </a:p>
          <a:p>
            <a:pPr marL="0" indent="0" eaLnBrk="1" hangingPunct="1">
              <a:spcBef>
                <a:spcPct val="0"/>
              </a:spcBef>
              <a:spcAft>
                <a:spcPts val="1200"/>
              </a:spcAft>
              <a:buFontTx/>
              <a:buAutoNum type="arabicPeriod"/>
            </a:pPr>
            <a:r>
              <a:rPr lang="en-US" sz="2400">
                <a:ea typeface="Calibri" pitchFamily="34" charset="0"/>
              </a:rPr>
              <a:t> Baud rate is determined by the Timer 1 over flow rate.</a:t>
            </a:r>
          </a:p>
          <a:p>
            <a:pPr marL="0" indent="0" eaLnBrk="1" hangingPunct="1"/>
            <a:endParaRPr lang="en-US">
              <a:ea typeface="Calibri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8051 Microcontroller</a:t>
            </a:r>
          </a:p>
        </p:txBody>
      </p:sp>
      <p:sp>
        <p:nvSpPr>
          <p:cNvPr id="91141" name="Footer Placeholder 3"/>
          <p:cNvSpPr>
            <a:spLocks noGrp="1"/>
          </p:cNvSpPr>
          <p:nvPr>
            <p:ph type="ftr" sz="quarter" idx="4294967295"/>
          </p:nvPr>
        </p:nvSpPr>
        <p:spPr bwMode="auto">
          <a:xfrm>
            <a:off x="2767013" y="6572250"/>
            <a:ext cx="3519487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/>
              <a:t>Suresh.P.Nair , HOD - ECE , RCET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B69538A-26E9-44DB-9301-70D328F4D45D}" type="slidenum">
              <a:rPr lang="en-US"/>
              <a:pPr>
                <a:defRPr/>
              </a:pPr>
              <a:t>87</a:t>
            </a:fld>
            <a:endParaRPr lang="en-US"/>
          </a:p>
        </p:txBody>
      </p:sp>
    </p:spTree>
  </p:cSld>
  <p:clrMapOvr>
    <a:masterClrMapping/>
  </p:clrMapOvr>
  <p:transition>
    <p:fade/>
  </p:transition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Title 5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>
                <a:ea typeface="Calibri" pitchFamily="34" charset="0"/>
              </a:rPr>
              <a:t>8051 Serial Port – Mode 2</a:t>
            </a:r>
          </a:p>
        </p:txBody>
      </p:sp>
      <p:sp>
        <p:nvSpPr>
          <p:cNvPr id="92163" name="Content Placeholder 6"/>
          <p:cNvSpPr>
            <a:spLocks noGrp="1"/>
          </p:cNvSpPr>
          <p:nvPr>
            <p:ph idx="1"/>
          </p:nvPr>
        </p:nvSpPr>
        <p:spPr>
          <a:xfrm>
            <a:off x="642938" y="1214438"/>
            <a:ext cx="7858125" cy="5143500"/>
          </a:xfrm>
        </p:spPr>
        <p:txBody>
          <a:bodyPr/>
          <a:lstStyle/>
          <a:p>
            <a:pPr marL="0" indent="0" eaLnBrk="1" hangingPunct="1">
              <a:buFontTx/>
              <a:buNone/>
            </a:pPr>
            <a:r>
              <a:rPr lang="en-US">
                <a:solidFill>
                  <a:srgbClr val="808080"/>
                </a:solidFill>
                <a:ea typeface="Calibri" pitchFamily="34" charset="0"/>
              </a:rPr>
              <a:t>The Serial Port in Mode-2 has the following features:</a:t>
            </a:r>
          </a:p>
          <a:p>
            <a:pPr marL="0" indent="0" eaLnBrk="1" hangingPunct="1"/>
            <a:endParaRPr lang="en-US">
              <a:solidFill>
                <a:srgbClr val="808080"/>
              </a:solidFill>
              <a:ea typeface="Calibri" pitchFamily="34" charset="0"/>
            </a:endParaRPr>
          </a:p>
          <a:p>
            <a:pPr marL="0" indent="0" eaLnBrk="1" hangingPunct="1">
              <a:spcBef>
                <a:spcPct val="0"/>
              </a:spcBef>
              <a:spcAft>
                <a:spcPts val="600"/>
              </a:spcAft>
              <a:buFontTx/>
              <a:buAutoNum type="arabicPeriod"/>
            </a:pPr>
            <a:r>
              <a:rPr lang="en-US" sz="2400">
                <a:ea typeface="Calibri" pitchFamily="34" charset="0"/>
              </a:rPr>
              <a:t> Serial data </a:t>
            </a:r>
            <a:r>
              <a:rPr lang="en-US" sz="2400" b="1">
                <a:solidFill>
                  <a:srgbClr val="00B0F0"/>
                </a:solidFill>
                <a:ea typeface="Calibri" pitchFamily="34" charset="0"/>
              </a:rPr>
              <a:t>enters through RXD</a:t>
            </a:r>
          </a:p>
          <a:p>
            <a:pPr marL="0" indent="0" eaLnBrk="1" hangingPunct="1">
              <a:spcBef>
                <a:spcPct val="0"/>
              </a:spcBef>
              <a:spcAft>
                <a:spcPts val="600"/>
              </a:spcAft>
              <a:buFontTx/>
              <a:buAutoNum type="arabicPeriod"/>
            </a:pPr>
            <a:r>
              <a:rPr lang="en-US" sz="2400">
                <a:ea typeface="Calibri" pitchFamily="34" charset="0"/>
              </a:rPr>
              <a:t> Serial data </a:t>
            </a:r>
            <a:r>
              <a:rPr lang="en-US" sz="2400" b="1">
                <a:solidFill>
                  <a:srgbClr val="00B0F0"/>
                </a:solidFill>
                <a:ea typeface="Calibri" pitchFamily="34" charset="0"/>
              </a:rPr>
              <a:t>exits through TXD</a:t>
            </a:r>
          </a:p>
          <a:p>
            <a:pPr marL="0" indent="0" eaLnBrk="1" hangingPunct="1">
              <a:spcBef>
                <a:spcPct val="0"/>
              </a:spcBef>
              <a:spcAft>
                <a:spcPts val="600"/>
              </a:spcAft>
              <a:buFontTx/>
              <a:buAutoNum type="arabicPeriod"/>
            </a:pPr>
            <a:r>
              <a:rPr lang="en-US" sz="2400">
                <a:ea typeface="Calibri" pitchFamily="34" charset="0"/>
              </a:rPr>
              <a:t> 9th data bit (</a:t>
            </a:r>
            <a:r>
              <a:rPr lang="en-US" sz="2400" b="1">
                <a:solidFill>
                  <a:srgbClr val="00B0F0"/>
                </a:solidFill>
                <a:ea typeface="Calibri" pitchFamily="34" charset="0"/>
              </a:rPr>
              <a:t>TB8</a:t>
            </a:r>
            <a:r>
              <a:rPr lang="en-US" sz="2400">
                <a:ea typeface="Calibri" pitchFamily="34" charset="0"/>
              </a:rPr>
              <a:t>) can be assign value 0 or 1</a:t>
            </a:r>
          </a:p>
          <a:p>
            <a:pPr marL="0" indent="0" eaLnBrk="1" hangingPunct="1">
              <a:spcBef>
                <a:spcPct val="0"/>
              </a:spcBef>
              <a:spcAft>
                <a:spcPts val="600"/>
              </a:spcAft>
              <a:buFontTx/>
              <a:buAutoNum type="arabicPeriod"/>
            </a:pPr>
            <a:r>
              <a:rPr lang="en-US" sz="2400">
                <a:ea typeface="Calibri" pitchFamily="34" charset="0"/>
              </a:rPr>
              <a:t> On receive, the 9th data  bit goes into </a:t>
            </a:r>
            <a:r>
              <a:rPr lang="en-US" sz="2400" b="1">
                <a:solidFill>
                  <a:srgbClr val="00B0F0"/>
                </a:solidFill>
                <a:ea typeface="Calibri" pitchFamily="34" charset="0"/>
              </a:rPr>
              <a:t>RB8</a:t>
            </a:r>
            <a:r>
              <a:rPr lang="en-US" sz="2400">
                <a:ea typeface="Calibri" pitchFamily="34" charset="0"/>
              </a:rPr>
              <a:t> in SCON</a:t>
            </a:r>
          </a:p>
          <a:p>
            <a:pPr marL="0" indent="0" eaLnBrk="1" hangingPunct="1">
              <a:spcBef>
                <a:spcPct val="0"/>
              </a:spcBef>
              <a:spcAft>
                <a:spcPts val="600"/>
              </a:spcAft>
              <a:buFontTx/>
              <a:buAutoNum type="arabicPeriod"/>
            </a:pPr>
            <a:r>
              <a:rPr lang="en-US" sz="2400">
                <a:ea typeface="Calibri" pitchFamily="34" charset="0"/>
              </a:rPr>
              <a:t> </a:t>
            </a:r>
            <a:r>
              <a:rPr lang="en-US" sz="2400" b="1">
                <a:solidFill>
                  <a:srgbClr val="00B0F0"/>
                </a:solidFill>
                <a:ea typeface="Calibri" pitchFamily="34" charset="0"/>
              </a:rPr>
              <a:t>11 bits </a:t>
            </a:r>
            <a:r>
              <a:rPr lang="en-US" sz="2400">
                <a:ea typeface="Calibri" pitchFamily="34" charset="0"/>
              </a:rPr>
              <a:t>are transmitted / received</a:t>
            </a:r>
          </a:p>
          <a:p>
            <a:pPr marL="400050" lvl="1" indent="0" eaLnBrk="1" hangingPunct="1">
              <a:spcBef>
                <a:spcPct val="0"/>
              </a:spcBef>
              <a:spcAft>
                <a:spcPts val="600"/>
              </a:spcAft>
              <a:buFontTx/>
              <a:buAutoNum type="arabicPeriod"/>
            </a:pPr>
            <a:r>
              <a:rPr lang="en-US" sz="2000">
                <a:ea typeface="Calibri" pitchFamily="34" charset="0"/>
              </a:rPr>
              <a:t>Start bit (0)</a:t>
            </a:r>
          </a:p>
          <a:p>
            <a:pPr marL="400050" lvl="1" indent="0" eaLnBrk="1" hangingPunct="1">
              <a:spcBef>
                <a:spcPct val="0"/>
              </a:spcBef>
              <a:spcAft>
                <a:spcPts val="600"/>
              </a:spcAft>
              <a:buFontTx/>
              <a:buAutoNum type="arabicPeriod"/>
            </a:pPr>
            <a:r>
              <a:rPr lang="en-US" sz="2000">
                <a:ea typeface="Calibri" pitchFamily="34" charset="0"/>
              </a:rPr>
              <a:t>Data bits (9)</a:t>
            </a:r>
          </a:p>
          <a:p>
            <a:pPr marL="400050" lvl="1" indent="0" eaLnBrk="1" hangingPunct="1">
              <a:spcBef>
                <a:spcPct val="0"/>
              </a:spcBef>
              <a:spcAft>
                <a:spcPts val="600"/>
              </a:spcAft>
              <a:buFontTx/>
              <a:buAutoNum type="arabicPeriod"/>
            </a:pPr>
            <a:r>
              <a:rPr lang="en-US" sz="2000">
                <a:ea typeface="Calibri" pitchFamily="34" charset="0"/>
              </a:rPr>
              <a:t>Stop Bit (1)</a:t>
            </a:r>
          </a:p>
          <a:p>
            <a:pPr marL="0" indent="0" eaLnBrk="1" hangingPunct="1">
              <a:spcBef>
                <a:spcPct val="0"/>
              </a:spcBef>
              <a:spcAft>
                <a:spcPts val="600"/>
              </a:spcAft>
              <a:buFontTx/>
              <a:buAutoNum type="arabicPeriod"/>
            </a:pPr>
            <a:r>
              <a:rPr lang="en-US" sz="2400">
                <a:ea typeface="Calibri" pitchFamily="34" charset="0"/>
              </a:rPr>
              <a:t> </a:t>
            </a:r>
            <a:r>
              <a:rPr lang="en-US" sz="2400" b="1">
                <a:solidFill>
                  <a:srgbClr val="00B0F0"/>
                </a:solidFill>
                <a:ea typeface="Calibri" pitchFamily="34" charset="0"/>
              </a:rPr>
              <a:t>Baud rate </a:t>
            </a:r>
            <a:r>
              <a:rPr lang="en-US" sz="2400">
                <a:ea typeface="Calibri" pitchFamily="34" charset="0"/>
              </a:rPr>
              <a:t>is programmable</a:t>
            </a:r>
          </a:p>
          <a:p>
            <a:pPr marL="0" indent="0" eaLnBrk="1" hangingPunct="1"/>
            <a:endParaRPr lang="en-US">
              <a:ea typeface="Calibri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8051 Microcontroller</a:t>
            </a:r>
          </a:p>
        </p:txBody>
      </p:sp>
      <p:sp>
        <p:nvSpPr>
          <p:cNvPr id="92165" name="Footer Placeholder 3"/>
          <p:cNvSpPr>
            <a:spLocks noGrp="1"/>
          </p:cNvSpPr>
          <p:nvPr>
            <p:ph type="ftr" sz="quarter" idx="4294967295"/>
          </p:nvPr>
        </p:nvSpPr>
        <p:spPr bwMode="auto">
          <a:xfrm>
            <a:off x="2767013" y="6572250"/>
            <a:ext cx="3519487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/>
              <a:t>Suresh.P.Nair , HOD - ECE , RCET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E122738-B2B5-4224-86B9-61638B947598}" type="slidenum">
              <a:rPr lang="en-US"/>
              <a:pPr>
                <a:defRPr/>
              </a:pPr>
              <a:t>88</a:t>
            </a:fld>
            <a:endParaRPr lang="en-US"/>
          </a:p>
        </p:txBody>
      </p:sp>
    </p:spTree>
  </p:cSld>
  <p:clrMapOvr>
    <a:masterClrMapping/>
  </p:clrMapOvr>
  <p:transition>
    <p:fade/>
  </p:transition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Title 5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>
                <a:ea typeface="Calibri" pitchFamily="34" charset="0"/>
              </a:rPr>
              <a:t>8051 Serial Port – Mode 3</a:t>
            </a:r>
          </a:p>
        </p:txBody>
      </p:sp>
      <p:sp>
        <p:nvSpPr>
          <p:cNvPr id="93187" name="Content Placeholder 6"/>
          <p:cNvSpPr>
            <a:spLocks noGrp="1"/>
          </p:cNvSpPr>
          <p:nvPr>
            <p:ph idx="1"/>
          </p:nvPr>
        </p:nvSpPr>
        <p:spPr>
          <a:xfrm>
            <a:off x="642938" y="1214438"/>
            <a:ext cx="7858125" cy="5143500"/>
          </a:xfrm>
        </p:spPr>
        <p:txBody>
          <a:bodyPr/>
          <a:lstStyle/>
          <a:p>
            <a:pPr marL="0" indent="0" eaLnBrk="1" hangingPunct="1">
              <a:buFontTx/>
              <a:buNone/>
            </a:pPr>
            <a:r>
              <a:rPr lang="en-US">
                <a:solidFill>
                  <a:srgbClr val="808080"/>
                </a:solidFill>
                <a:ea typeface="Calibri" pitchFamily="34" charset="0"/>
              </a:rPr>
              <a:t>The Serial Port in Mode-3 has the following features:</a:t>
            </a:r>
          </a:p>
          <a:p>
            <a:pPr marL="0" indent="0" eaLnBrk="1" hangingPunct="1"/>
            <a:endParaRPr lang="en-US">
              <a:solidFill>
                <a:srgbClr val="808080"/>
              </a:solidFill>
              <a:ea typeface="Calibri" pitchFamily="34" charset="0"/>
            </a:endParaRPr>
          </a:p>
          <a:p>
            <a:pPr marL="0" indent="0" eaLnBrk="1" hangingPunct="1">
              <a:spcBef>
                <a:spcPct val="0"/>
              </a:spcBef>
              <a:spcAft>
                <a:spcPts val="600"/>
              </a:spcAft>
              <a:buFontTx/>
              <a:buAutoNum type="arabicPeriod"/>
            </a:pPr>
            <a:r>
              <a:rPr lang="en-US" sz="2400">
                <a:ea typeface="Calibri" pitchFamily="34" charset="0"/>
              </a:rPr>
              <a:t> Serial data </a:t>
            </a:r>
            <a:r>
              <a:rPr lang="en-US" sz="2400" b="1">
                <a:solidFill>
                  <a:srgbClr val="00B0F0"/>
                </a:solidFill>
                <a:ea typeface="Calibri" pitchFamily="34" charset="0"/>
              </a:rPr>
              <a:t>enters through RXD</a:t>
            </a:r>
          </a:p>
          <a:p>
            <a:pPr marL="0" indent="0" eaLnBrk="1" hangingPunct="1">
              <a:spcBef>
                <a:spcPct val="0"/>
              </a:spcBef>
              <a:spcAft>
                <a:spcPts val="600"/>
              </a:spcAft>
              <a:buFontTx/>
              <a:buAutoNum type="arabicPeriod"/>
            </a:pPr>
            <a:r>
              <a:rPr lang="en-US" sz="2400">
                <a:ea typeface="Calibri" pitchFamily="34" charset="0"/>
              </a:rPr>
              <a:t> Serial data </a:t>
            </a:r>
            <a:r>
              <a:rPr lang="en-US" sz="2400" b="1">
                <a:solidFill>
                  <a:srgbClr val="00B0F0"/>
                </a:solidFill>
                <a:ea typeface="Calibri" pitchFamily="34" charset="0"/>
              </a:rPr>
              <a:t>exits through TXD</a:t>
            </a:r>
          </a:p>
          <a:p>
            <a:pPr marL="0" indent="0" eaLnBrk="1" hangingPunct="1">
              <a:spcBef>
                <a:spcPct val="0"/>
              </a:spcBef>
              <a:spcAft>
                <a:spcPts val="600"/>
              </a:spcAft>
              <a:buFontTx/>
              <a:buAutoNum type="arabicPeriod"/>
            </a:pPr>
            <a:r>
              <a:rPr lang="en-US" sz="2400">
                <a:ea typeface="Calibri" pitchFamily="34" charset="0"/>
              </a:rPr>
              <a:t> 9th data bit (</a:t>
            </a:r>
            <a:r>
              <a:rPr lang="en-US" sz="2400" b="1">
                <a:solidFill>
                  <a:srgbClr val="00B0F0"/>
                </a:solidFill>
                <a:ea typeface="Calibri" pitchFamily="34" charset="0"/>
              </a:rPr>
              <a:t>TB8</a:t>
            </a:r>
            <a:r>
              <a:rPr lang="en-US" sz="2400">
                <a:ea typeface="Calibri" pitchFamily="34" charset="0"/>
              </a:rPr>
              <a:t>) can be assign value 0 or 1</a:t>
            </a:r>
          </a:p>
          <a:p>
            <a:pPr marL="0" indent="0" eaLnBrk="1" hangingPunct="1">
              <a:spcBef>
                <a:spcPct val="0"/>
              </a:spcBef>
              <a:spcAft>
                <a:spcPts val="600"/>
              </a:spcAft>
              <a:buFontTx/>
              <a:buAutoNum type="arabicPeriod"/>
            </a:pPr>
            <a:r>
              <a:rPr lang="en-US" sz="2400">
                <a:ea typeface="Calibri" pitchFamily="34" charset="0"/>
              </a:rPr>
              <a:t> On receive, the 9th data  bit goes into </a:t>
            </a:r>
            <a:r>
              <a:rPr lang="en-US" sz="2400" b="1">
                <a:solidFill>
                  <a:srgbClr val="00B0F0"/>
                </a:solidFill>
                <a:ea typeface="Calibri" pitchFamily="34" charset="0"/>
              </a:rPr>
              <a:t>RB8</a:t>
            </a:r>
            <a:r>
              <a:rPr lang="en-US" sz="2400">
                <a:ea typeface="Calibri" pitchFamily="34" charset="0"/>
              </a:rPr>
              <a:t> in SCON</a:t>
            </a:r>
          </a:p>
          <a:p>
            <a:pPr marL="0" indent="0" eaLnBrk="1" hangingPunct="1">
              <a:spcBef>
                <a:spcPct val="0"/>
              </a:spcBef>
              <a:spcAft>
                <a:spcPts val="600"/>
              </a:spcAft>
              <a:buFontTx/>
              <a:buAutoNum type="arabicPeriod"/>
            </a:pPr>
            <a:r>
              <a:rPr lang="en-US" sz="2400">
                <a:ea typeface="Calibri" pitchFamily="34" charset="0"/>
              </a:rPr>
              <a:t> </a:t>
            </a:r>
            <a:r>
              <a:rPr lang="en-US" sz="2400" b="1">
                <a:solidFill>
                  <a:srgbClr val="00B0F0"/>
                </a:solidFill>
                <a:ea typeface="Calibri" pitchFamily="34" charset="0"/>
              </a:rPr>
              <a:t>11 bits </a:t>
            </a:r>
            <a:r>
              <a:rPr lang="en-US" sz="2400">
                <a:ea typeface="Calibri" pitchFamily="34" charset="0"/>
              </a:rPr>
              <a:t>are transmitted / received</a:t>
            </a:r>
          </a:p>
          <a:p>
            <a:pPr marL="400050" lvl="1" indent="0" eaLnBrk="1" hangingPunct="1">
              <a:spcBef>
                <a:spcPct val="0"/>
              </a:spcBef>
              <a:spcAft>
                <a:spcPts val="600"/>
              </a:spcAft>
              <a:buFontTx/>
              <a:buAutoNum type="arabicPeriod"/>
            </a:pPr>
            <a:r>
              <a:rPr lang="en-US" sz="2000">
                <a:ea typeface="Calibri" pitchFamily="34" charset="0"/>
              </a:rPr>
              <a:t>Start bit (0)</a:t>
            </a:r>
          </a:p>
          <a:p>
            <a:pPr marL="400050" lvl="1" indent="0" eaLnBrk="1" hangingPunct="1">
              <a:spcBef>
                <a:spcPct val="0"/>
              </a:spcBef>
              <a:spcAft>
                <a:spcPts val="600"/>
              </a:spcAft>
              <a:buFontTx/>
              <a:buAutoNum type="arabicPeriod"/>
            </a:pPr>
            <a:r>
              <a:rPr lang="en-US" sz="2000">
                <a:ea typeface="Calibri" pitchFamily="34" charset="0"/>
              </a:rPr>
              <a:t>Data bits (9)</a:t>
            </a:r>
          </a:p>
          <a:p>
            <a:pPr marL="400050" lvl="1" indent="0" eaLnBrk="1" hangingPunct="1">
              <a:spcBef>
                <a:spcPct val="0"/>
              </a:spcBef>
              <a:spcAft>
                <a:spcPts val="600"/>
              </a:spcAft>
              <a:buFontTx/>
              <a:buAutoNum type="arabicPeriod"/>
            </a:pPr>
            <a:r>
              <a:rPr lang="en-US" sz="2000">
                <a:ea typeface="Calibri" pitchFamily="34" charset="0"/>
              </a:rPr>
              <a:t>Stop Bit (1)</a:t>
            </a:r>
          </a:p>
          <a:p>
            <a:pPr marL="0" indent="0" eaLnBrk="1" hangingPunct="1">
              <a:spcBef>
                <a:spcPct val="0"/>
              </a:spcBef>
              <a:spcAft>
                <a:spcPts val="600"/>
              </a:spcAft>
              <a:buFontTx/>
              <a:buAutoNum type="arabicPeriod"/>
            </a:pPr>
            <a:r>
              <a:rPr lang="en-US" sz="2400">
                <a:ea typeface="Calibri" pitchFamily="34" charset="0"/>
              </a:rPr>
              <a:t> </a:t>
            </a:r>
            <a:r>
              <a:rPr lang="en-US" sz="2400" b="1">
                <a:solidFill>
                  <a:srgbClr val="00B0F0"/>
                </a:solidFill>
                <a:ea typeface="Calibri" pitchFamily="34" charset="0"/>
              </a:rPr>
              <a:t>Baud rate </a:t>
            </a:r>
            <a:r>
              <a:rPr lang="en-US" sz="2400">
                <a:ea typeface="Calibri" pitchFamily="34" charset="0"/>
              </a:rPr>
              <a:t>is determined by Timer 1 overflow rate.</a:t>
            </a:r>
          </a:p>
          <a:p>
            <a:pPr marL="0" indent="0" eaLnBrk="1" hangingPunct="1"/>
            <a:endParaRPr lang="en-US">
              <a:ea typeface="Calibri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8051 Microcontroller</a:t>
            </a:r>
          </a:p>
        </p:txBody>
      </p:sp>
      <p:sp>
        <p:nvSpPr>
          <p:cNvPr id="93189" name="Footer Placeholder 3"/>
          <p:cNvSpPr>
            <a:spLocks noGrp="1"/>
          </p:cNvSpPr>
          <p:nvPr>
            <p:ph type="ftr" sz="quarter" idx="4294967295"/>
          </p:nvPr>
        </p:nvSpPr>
        <p:spPr bwMode="auto">
          <a:xfrm>
            <a:off x="2767013" y="6572250"/>
            <a:ext cx="3519487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/>
              <a:t>Suresh.P.Nair , HOD - ECE , RCET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4DE7F20-92E6-4773-A370-058D4A954FEA}" type="slidenum">
              <a:rPr lang="en-US"/>
              <a:pPr>
                <a:defRPr/>
              </a:pPr>
              <a:t>89</a:t>
            </a:fld>
            <a:endParaRPr lang="en-US"/>
          </a:p>
        </p:txBody>
      </p:sp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8051 Microcontroller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07703D2-2CD9-4375-ADBC-8FD9485A281C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pic>
        <p:nvPicPr>
          <p:cNvPr id="1751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5720" y="1500174"/>
            <a:ext cx="7000892" cy="46434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/>
  </p:transition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Title 5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>
                <a:ea typeface="Calibri" pitchFamily="34" charset="0"/>
              </a:rPr>
              <a:t>Programming Serial Data Transmission</a:t>
            </a:r>
          </a:p>
        </p:txBody>
      </p:sp>
      <p:sp>
        <p:nvSpPr>
          <p:cNvPr id="94211" name="Content Placeholder 6"/>
          <p:cNvSpPr>
            <a:spLocks noGrp="1"/>
          </p:cNvSpPr>
          <p:nvPr>
            <p:ph idx="1"/>
          </p:nvPr>
        </p:nvSpPr>
        <p:spPr>
          <a:xfrm>
            <a:off x="-142875" y="1000125"/>
            <a:ext cx="9072563" cy="5357813"/>
          </a:xfrm>
        </p:spPr>
        <p:txBody>
          <a:bodyPr/>
          <a:lstStyle/>
          <a:p>
            <a:pPr lvl="1" algn="just" eaLnBrk="1" hangingPunct="1">
              <a:spcBef>
                <a:spcPct val="0"/>
              </a:spcBef>
              <a:spcAft>
                <a:spcPts val="1200"/>
              </a:spcAft>
              <a:buFontTx/>
              <a:buNone/>
            </a:pPr>
            <a:r>
              <a:rPr lang="en-US" sz="2200">
                <a:ea typeface="Calibri" pitchFamily="34" charset="0"/>
              </a:rPr>
              <a:t>1. </a:t>
            </a:r>
            <a:r>
              <a:rPr lang="en-US" sz="2200" b="1">
                <a:solidFill>
                  <a:srgbClr val="00B0F0"/>
                </a:solidFill>
                <a:ea typeface="Calibri" pitchFamily="34" charset="0"/>
              </a:rPr>
              <a:t>TMOD register </a:t>
            </a:r>
            <a:r>
              <a:rPr lang="en-US" sz="2200">
                <a:ea typeface="Calibri" pitchFamily="34" charset="0"/>
              </a:rPr>
              <a:t>is loaded with the value </a:t>
            </a:r>
            <a:r>
              <a:rPr lang="en-US" sz="2200" b="1">
                <a:solidFill>
                  <a:srgbClr val="00B0F0"/>
                </a:solidFill>
                <a:ea typeface="Calibri" pitchFamily="34" charset="0"/>
              </a:rPr>
              <a:t>20H</a:t>
            </a:r>
            <a:r>
              <a:rPr lang="en-US" sz="2200">
                <a:ea typeface="Calibri" pitchFamily="34" charset="0"/>
              </a:rPr>
              <a:t>, indicating the use of timer 1 in mode 2 (8-bit auto-reload) </a:t>
            </a:r>
            <a:r>
              <a:rPr lang="en-US" sz="2200" b="1">
                <a:solidFill>
                  <a:srgbClr val="00B0F0"/>
                </a:solidFill>
                <a:ea typeface="Calibri" pitchFamily="34" charset="0"/>
              </a:rPr>
              <a:t>to set baud rate</a:t>
            </a:r>
            <a:r>
              <a:rPr lang="en-US" sz="2200">
                <a:ea typeface="Calibri" pitchFamily="34" charset="0"/>
              </a:rPr>
              <a:t>.</a:t>
            </a:r>
          </a:p>
          <a:p>
            <a:pPr lvl="1" algn="just" eaLnBrk="1" hangingPunct="1">
              <a:spcBef>
                <a:spcPct val="0"/>
              </a:spcBef>
              <a:spcAft>
                <a:spcPts val="1200"/>
              </a:spcAft>
              <a:buFontTx/>
              <a:buNone/>
            </a:pPr>
            <a:r>
              <a:rPr lang="en-US" sz="2200">
                <a:ea typeface="Calibri" pitchFamily="34" charset="0"/>
              </a:rPr>
              <a:t>2. The </a:t>
            </a:r>
            <a:r>
              <a:rPr lang="en-US" sz="2200" b="1">
                <a:solidFill>
                  <a:srgbClr val="00B0F0"/>
                </a:solidFill>
                <a:ea typeface="Calibri" pitchFamily="34" charset="0"/>
              </a:rPr>
              <a:t>TH1</a:t>
            </a:r>
            <a:r>
              <a:rPr lang="en-US" sz="2200">
                <a:ea typeface="Calibri" pitchFamily="34" charset="0"/>
              </a:rPr>
              <a:t> is loaded with one of the values to set baud rate for serial data transfer.</a:t>
            </a:r>
          </a:p>
          <a:p>
            <a:pPr lvl="1" algn="just" eaLnBrk="1" hangingPunct="1">
              <a:spcBef>
                <a:spcPct val="0"/>
              </a:spcBef>
              <a:spcAft>
                <a:spcPts val="1200"/>
              </a:spcAft>
              <a:buFontTx/>
              <a:buNone/>
            </a:pPr>
            <a:r>
              <a:rPr lang="en-US" sz="2200">
                <a:ea typeface="Calibri" pitchFamily="34" charset="0"/>
              </a:rPr>
              <a:t>3. The </a:t>
            </a:r>
            <a:r>
              <a:rPr lang="en-US" sz="2200" b="1">
                <a:solidFill>
                  <a:srgbClr val="00B0F0"/>
                </a:solidFill>
                <a:ea typeface="Calibri" pitchFamily="34" charset="0"/>
              </a:rPr>
              <a:t>SCON register </a:t>
            </a:r>
            <a:r>
              <a:rPr lang="en-US" sz="2200">
                <a:ea typeface="Calibri" pitchFamily="34" charset="0"/>
              </a:rPr>
              <a:t>is loaded with the value </a:t>
            </a:r>
            <a:r>
              <a:rPr lang="en-US" sz="2200" b="1">
                <a:solidFill>
                  <a:srgbClr val="00B0F0"/>
                </a:solidFill>
                <a:ea typeface="Calibri" pitchFamily="34" charset="0"/>
              </a:rPr>
              <a:t>50H</a:t>
            </a:r>
            <a:r>
              <a:rPr lang="en-US" sz="2200">
                <a:ea typeface="Calibri" pitchFamily="34" charset="0"/>
              </a:rPr>
              <a:t>, indicating serial mode 1, where an 8- bit data is framed with start and stop bits.</a:t>
            </a:r>
          </a:p>
          <a:p>
            <a:pPr lvl="1" algn="just" eaLnBrk="1" hangingPunct="1">
              <a:spcBef>
                <a:spcPct val="0"/>
              </a:spcBef>
              <a:spcAft>
                <a:spcPts val="1200"/>
              </a:spcAft>
              <a:buFontTx/>
              <a:buNone/>
            </a:pPr>
            <a:r>
              <a:rPr lang="en-US" sz="2200">
                <a:ea typeface="Calibri" pitchFamily="34" charset="0"/>
              </a:rPr>
              <a:t>4. </a:t>
            </a:r>
            <a:r>
              <a:rPr lang="en-US" sz="2200" b="1">
                <a:solidFill>
                  <a:srgbClr val="00B0F0"/>
                </a:solidFill>
                <a:ea typeface="Calibri" pitchFamily="34" charset="0"/>
              </a:rPr>
              <a:t>TR1</a:t>
            </a:r>
            <a:r>
              <a:rPr lang="en-US" sz="2200">
                <a:ea typeface="Calibri" pitchFamily="34" charset="0"/>
              </a:rPr>
              <a:t> is set to 1 to start timer 1</a:t>
            </a:r>
          </a:p>
          <a:p>
            <a:pPr lvl="1" algn="just" eaLnBrk="1" hangingPunct="1">
              <a:spcBef>
                <a:spcPct val="0"/>
              </a:spcBef>
              <a:spcAft>
                <a:spcPts val="1200"/>
              </a:spcAft>
              <a:buFontTx/>
              <a:buNone/>
            </a:pPr>
            <a:r>
              <a:rPr lang="en-US" sz="2200">
                <a:ea typeface="Calibri" pitchFamily="34" charset="0"/>
              </a:rPr>
              <a:t>5. </a:t>
            </a:r>
            <a:r>
              <a:rPr lang="en-US" sz="2200" b="1">
                <a:solidFill>
                  <a:srgbClr val="00B0F0"/>
                </a:solidFill>
                <a:ea typeface="Calibri" pitchFamily="34" charset="0"/>
              </a:rPr>
              <a:t>TI</a:t>
            </a:r>
            <a:r>
              <a:rPr lang="en-US" sz="2200">
                <a:ea typeface="Calibri" pitchFamily="34" charset="0"/>
              </a:rPr>
              <a:t> is cleared by </a:t>
            </a:r>
            <a:r>
              <a:rPr lang="en-US" sz="2200" b="1">
                <a:solidFill>
                  <a:srgbClr val="00B0F0"/>
                </a:solidFill>
                <a:ea typeface="Calibri" pitchFamily="34" charset="0"/>
              </a:rPr>
              <a:t>CLR TI </a:t>
            </a:r>
            <a:r>
              <a:rPr lang="en-US" sz="2200">
                <a:ea typeface="Calibri" pitchFamily="34" charset="0"/>
              </a:rPr>
              <a:t>instruction</a:t>
            </a:r>
          </a:p>
          <a:p>
            <a:pPr lvl="1" algn="just" eaLnBrk="1" hangingPunct="1">
              <a:spcBef>
                <a:spcPct val="0"/>
              </a:spcBef>
              <a:spcAft>
                <a:spcPts val="1200"/>
              </a:spcAft>
              <a:buFontTx/>
              <a:buNone/>
            </a:pPr>
            <a:r>
              <a:rPr lang="en-US" sz="2200">
                <a:ea typeface="Calibri" pitchFamily="34" charset="0"/>
              </a:rPr>
              <a:t>6. The character byte to be transferred serially is written into </a:t>
            </a:r>
            <a:r>
              <a:rPr lang="en-US" sz="2200" b="1">
                <a:solidFill>
                  <a:srgbClr val="00B0F0"/>
                </a:solidFill>
                <a:ea typeface="Calibri" pitchFamily="34" charset="0"/>
              </a:rPr>
              <a:t>SBUF register.</a:t>
            </a:r>
          </a:p>
          <a:p>
            <a:pPr lvl="1" algn="just" eaLnBrk="1" hangingPunct="1">
              <a:spcBef>
                <a:spcPct val="0"/>
              </a:spcBef>
              <a:spcAft>
                <a:spcPts val="1200"/>
              </a:spcAft>
              <a:buFontTx/>
              <a:buNone/>
            </a:pPr>
            <a:r>
              <a:rPr lang="en-US" sz="2200">
                <a:ea typeface="Calibri" pitchFamily="34" charset="0"/>
              </a:rPr>
              <a:t>7. The </a:t>
            </a:r>
            <a:r>
              <a:rPr lang="en-US" sz="2200" b="1">
                <a:solidFill>
                  <a:srgbClr val="00B0F0"/>
                </a:solidFill>
                <a:ea typeface="Calibri" pitchFamily="34" charset="0"/>
              </a:rPr>
              <a:t>TI flag bit </a:t>
            </a:r>
            <a:r>
              <a:rPr lang="en-US" sz="2200">
                <a:ea typeface="Calibri" pitchFamily="34" charset="0"/>
              </a:rPr>
              <a:t>is monitored with the use of instruction </a:t>
            </a:r>
            <a:r>
              <a:rPr lang="en-US" sz="2200" b="1">
                <a:solidFill>
                  <a:srgbClr val="00B0F0"/>
                </a:solidFill>
                <a:ea typeface="Calibri" pitchFamily="34" charset="0"/>
              </a:rPr>
              <a:t>JNB TI, xx </a:t>
            </a:r>
            <a:r>
              <a:rPr lang="en-US" sz="2200">
                <a:ea typeface="Calibri" pitchFamily="34" charset="0"/>
              </a:rPr>
              <a:t>to see if the character has been transferred completely.</a:t>
            </a:r>
          </a:p>
          <a:p>
            <a:pPr lvl="1" algn="just" eaLnBrk="1" hangingPunct="1">
              <a:spcBef>
                <a:spcPct val="0"/>
              </a:spcBef>
              <a:spcAft>
                <a:spcPts val="1200"/>
              </a:spcAft>
              <a:buFontTx/>
              <a:buNone/>
            </a:pPr>
            <a:r>
              <a:rPr lang="en-US" sz="2200">
                <a:ea typeface="Calibri" pitchFamily="34" charset="0"/>
              </a:rPr>
              <a:t>8. To transfer the next byte, </a:t>
            </a:r>
            <a:r>
              <a:rPr lang="en-US" sz="2200" b="1">
                <a:solidFill>
                  <a:srgbClr val="00B0F0"/>
                </a:solidFill>
                <a:ea typeface="Calibri" pitchFamily="34" charset="0"/>
              </a:rPr>
              <a:t>go to step 5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8051 Microcontroller</a:t>
            </a:r>
            <a:endParaRPr lang="en-US" dirty="0"/>
          </a:p>
        </p:txBody>
      </p:sp>
      <p:sp>
        <p:nvSpPr>
          <p:cNvPr id="94213" name="Footer Placeholder 3"/>
          <p:cNvSpPr>
            <a:spLocks noGrp="1"/>
          </p:cNvSpPr>
          <p:nvPr>
            <p:ph type="ftr" sz="quarter" idx="4294967295"/>
          </p:nvPr>
        </p:nvSpPr>
        <p:spPr bwMode="auto">
          <a:xfrm>
            <a:off x="2767013" y="6572250"/>
            <a:ext cx="3519487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/>
              <a:t>Suresh.P.Nair , HOD - ECE , RCET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D48AF6C-880B-4911-90F3-1D745606CC5D}" type="slidenum">
              <a:rPr lang="en-US"/>
              <a:pPr>
                <a:defRPr/>
              </a:pPr>
              <a:t>90</a:t>
            </a:fld>
            <a:endParaRPr lang="en-US"/>
          </a:p>
        </p:txBody>
      </p:sp>
    </p:spTree>
  </p:cSld>
  <p:clrMapOvr>
    <a:masterClrMapping/>
  </p:clrMapOvr>
  <p:transition>
    <p:fade/>
  </p:transition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Title 5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>
                <a:ea typeface="Calibri" pitchFamily="34" charset="0"/>
              </a:rPr>
              <a:t>Programming Serial Data Reception</a:t>
            </a:r>
          </a:p>
        </p:txBody>
      </p:sp>
      <p:sp>
        <p:nvSpPr>
          <p:cNvPr id="95235" name="Content Placeholder 6"/>
          <p:cNvSpPr>
            <a:spLocks noGrp="1"/>
          </p:cNvSpPr>
          <p:nvPr>
            <p:ph idx="1"/>
          </p:nvPr>
        </p:nvSpPr>
        <p:spPr>
          <a:xfrm>
            <a:off x="142875" y="1000125"/>
            <a:ext cx="8786813" cy="5357813"/>
          </a:xfrm>
        </p:spPr>
        <p:txBody>
          <a:bodyPr/>
          <a:lstStyle/>
          <a:p>
            <a:pPr algn="just" eaLnBrk="1" hangingPunct="1">
              <a:spcBef>
                <a:spcPct val="0"/>
              </a:spcBef>
              <a:spcAft>
                <a:spcPts val="1200"/>
              </a:spcAft>
              <a:buFontTx/>
              <a:buNone/>
            </a:pPr>
            <a:r>
              <a:rPr lang="en-US" sz="2200">
                <a:ea typeface="Calibri" pitchFamily="34" charset="0"/>
              </a:rPr>
              <a:t>1. </a:t>
            </a:r>
            <a:r>
              <a:rPr lang="en-US" sz="2200" b="1">
                <a:solidFill>
                  <a:srgbClr val="00B0F0"/>
                </a:solidFill>
                <a:ea typeface="Calibri" pitchFamily="34" charset="0"/>
              </a:rPr>
              <a:t>TMOD register </a:t>
            </a:r>
            <a:r>
              <a:rPr lang="en-US" sz="2200">
                <a:ea typeface="Calibri" pitchFamily="34" charset="0"/>
              </a:rPr>
              <a:t>is loaded with the value </a:t>
            </a:r>
            <a:r>
              <a:rPr lang="en-US" sz="2200" b="1">
                <a:solidFill>
                  <a:srgbClr val="00B0F0"/>
                </a:solidFill>
                <a:ea typeface="Calibri" pitchFamily="34" charset="0"/>
              </a:rPr>
              <a:t>20H</a:t>
            </a:r>
            <a:r>
              <a:rPr lang="en-US" sz="2200">
                <a:ea typeface="Calibri" pitchFamily="34" charset="0"/>
              </a:rPr>
              <a:t>, indicating the use of timer 1 in mode 2 (8-bit auto-reload) </a:t>
            </a:r>
            <a:r>
              <a:rPr lang="en-US" sz="2200" b="1">
                <a:solidFill>
                  <a:srgbClr val="00B0F0"/>
                </a:solidFill>
                <a:ea typeface="Calibri" pitchFamily="34" charset="0"/>
              </a:rPr>
              <a:t>to set baud rate.</a:t>
            </a:r>
          </a:p>
          <a:p>
            <a:pPr algn="just" eaLnBrk="1" hangingPunct="1">
              <a:spcBef>
                <a:spcPct val="0"/>
              </a:spcBef>
              <a:spcAft>
                <a:spcPts val="1200"/>
              </a:spcAft>
              <a:buFontTx/>
              <a:buNone/>
            </a:pPr>
            <a:r>
              <a:rPr lang="en-US" sz="2200">
                <a:ea typeface="Calibri" pitchFamily="34" charset="0"/>
              </a:rPr>
              <a:t>2. </a:t>
            </a:r>
            <a:r>
              <a:rPr lang="en-US" sz="2200" b="1">
                <a:solidFill>
                  <a:srgbClr val="00B0F0"/>
                </a:solidFill>
                <a:ea typeface="Calibri" pitchFamily="34" charset="0"/>
              </a:rPr>
              <a:t>TH1</a:t>
            </a:r>
            <a:r>
              <a:rPr lang="en-US" sz="2200">
                <a:ea typeface="Calibri" pitchFamily="34" charset="0"/>
              </a:rPr>
              <a:t> is loaded to set baud rate</a:t>
            </a:r>
          </a:p>
          <a:p>
            <a:pPr algn="just" eaLnBrk="1" hangingPunct="1">
              <a:spcBef>
                <a:spcPct val="0"/>
              </a:spcBef>
              <a:spcAft>
                <a:spcPts val="1200"/>
              </a:spcAft>
              <a:buFontTx/>
              <a:buNone/>
            </a:pPr>
            <a:r>
              <a:rPr lang="en-US" sz="2200">
                <a:ea typeface="Calibri" pitchFamily="34" charset="0"/>
              </a:rPr>
              <a:t>3. The </a:t>
            </a:r>
            <a:r>
              <a:rPr lang="en-US" sz="2200" b="1">
                <a:solidFill>
                  <a:srgbClr val="00B0F0"/>
                </a:solidFill>
                <a:ea typeface="Calibri" pitchFamily="34" charset="0"/>
              </a:rPr>
              <a:t>SCON register </a:t>
            </a:r>
            <a:r>
              <a:rPr lang="en-US" sz="2200">
                <a:ea typeface="Calibri" pitchFamily="34" charset="0"/>
              </a:rPr>
              <a:t>is loaded with the value </a:t>
            </a:r>
            <a:r>
              <a:rPr lang="en-US" sz="2200" b="1">
                <a:solidFill>
                  <a:srgbClr val="00B0F0"/>
                </a:solidFill>
                <a:ea typeface="Calibri" pitchFamily="34" charset="0"/>
              </a:rPr>
              <a:t>50H</a:t>
            </a:r>
            <a:r>
              <a:rPr lang="en-US" sz="2200">
                <a:ea typeface="Calibri" pitchFamily="34" charset="0"/>
              </a:rPr>
              <a:t>, indicating serial mode 1, where an 8- bit data is framed with start and stop bits.</a:t>
            </a:r>
          </a:p>
          <a:p>
            <a:pPr algn="just" eaLnBrk="1" hangingPunct="1">
              <a:spcBef>
                <a:spcPct val="0"/>
              </a:spcBef>
              <a:spcAft>
                <a:spcPts val="1200"/>
              </a:spcAft>
              <a:buFontTx/>
              <a:buNone/>
            </a:pPr>
            <a:r>
              <a:rPr lang="en-US" sz="2200">
                <a:ea typeface="Calibri" pitchFamily="34" charset="0"/>
              </a:rPr>
              <a:t>4. </a:t>
            </a:r>
            <a:r>
              <a:rPr lang="en-US" sz="2200" b="1">
                <a:solidFill>
                  <a:srgbClr val="00B0F0"/>
                </a:solidFill>
                <a:ea typeface="Calibri" pitchFamily="34" charset="0"/>
              </a:rPr>
              <a:t>TR1</a:t>
            </a:r>
            <a:r>
              <a:rPr lang="en-US" sz="2200">
                <a:ea typeface="Calibri" pitchFamily="34" charset="0"/>
              </a:rPr>
              <a:t> is set to 1 to start timer 1</a:t>
            </a:r>
          </a:p>
          <a:p>
            <a:pPr algn="just" eaLnBrk="1" hangingPunct="1">
              <a:spcBef>
                <a:spcPct val="0"/>
              </a:spcBef>
              <a:spcAft>
                <a:spcPts val="1200"/>
              </a:spcAft>
              <a:buFontTx/>
              <a:buNone/>
            </a:pPr>
            <a:r>
              <a:rPr lang="en-US" sz="2200">
                <a:ea typeface="Calibri" pitchFamily="34" charset="0"/>
              </a:rPr>
              <a:t>5. </a:t>
            </a:r>
            <a:r>
              <a:rPr lang="en-US" sz="2200" b="1">
                <a:solidFill>
                  <a:srgbClr val="00B0F0"/>
                </a:solidFill>
                <a:ea typeface="Calibri" pitchFamily="34" charset="0"/>
              </a:rPr>
              <a:t>RI </a:t>
            </a:r>
            <a:r>
              <a:rPr lang="en-US" sz="2200">
                <a:ea typeface="Calibri" pitchFamily="34" charset="0"/>
              </a:rPr>
              <a:t>is cleared by </a:t>
            </a:r>
            <a:r>
              <a:rPr lang="en-US" sz="2200" b="1">
                <a:solidFill>
                  <a:srgbClr val="00B0F0"/>
                </a:solidFill>
                <a:ea typeface="Calibri" pitchFamily="34" charset="0"/>
              </a:rPr>
              <a:t>CLR RI</a:t>
            </a:r>
            <a:r>
              <a:rPr lang="en-US" sz="2200">
                <a:ea typeface="Calibri" pitchFamily="34" charset="0"/>
              </a:rPr>
              <a:t> instruction</a:t>
            </a:r>
          </a:p>
          <a:p>
            <a:pPr algn="just" eaLnBrk="1" hangingPunct="1">
              <a:spcBef>
                <a:spcPct val="0"/>
              </a:spcBef>
              <a:spcAft>
                <a:spcPts val="1200"/>
              </a:spcAft>
              <a:buFontTx/>
              <a:buNone/>
            </a:pPr>
            <a:r>
              <a:rPr lang="en-US" sz="2200">
                <a:ea typeface="Calibri" pitchFamily="34" charset="0"/>
              </a:rPr>
              <a:t>6. The </a:t>
            </a:r>
            <a:r>
              <a:rPr lang="en-US" sz="2200" b="1">
                <a:solidFill>
                  <a:srgbClr val="00B0F0"/>
                </a:solidFill>
                <a:ea typeface="Calibri" pitchFamily="34" charset="0"/>
              </a:rPr>
              <a:t>RI flag bit </a:t>
            </a:r>
            <a:r>
              <a:rPr lang="en-US" sz="2200">
                <a:ea typeface="Calibri" pitchFamily="34" charset="0"/>
              </a:rPr>
              <a:t>is monitored with the use of instruction </a:t>
            </a:r>
            <a:r>
              <a:rPr lang="en-US" sz="2200" b="1">
                <a:solidFill>
                  <a:srgbClr val="00B0F0"/>
                </a:solidFill>
                <a:ea typeface="Calibri" pitchFamily="34" charset="0"/>
              </a:rPr>
              <a:t>JNB RI, xx </a:t>
            </a:r>
            <a:r>
              <a:rPr lang="en-US" sz="2200">
                <a:ea typeface="Calibri" pitchFamily="34" charset="0"/>
              </a:rPr>
              <a:t>to see if an entire character has been received yet</a:t>
            </a:r>
          </a:p>
          <a:p>
            <a:pPr algn="just" eaLnBrk="1" hangingPunct="1">
              <a:spcBef>
                <a:spcPct val="0"/>
              </a:spcBef>
              <a:spcAft>
                <a:spcPts val="1200"/>
              </a:spcAft>
              <a:buFontTx/>
              <a:buNone/>
            </a:pPr>
            <a:r>
              <a:rPr lang="en-US" sz="2200">
                <a:ea typeface="Calibri" pitchFamily="34" charset="0"/>
              </a:rPr>
              <a:t>7. </a:t>
            </a:r>
            <a:r>
              <a:rPr lang="en-US" sz="2200" b="1">
                <a:solidFill>
                  <a:srgbClr val="00B0F0"/>
                </a:solidFill>
                <a:ea typeface="Calibri" pitchFamily="34" charset="0"/>
              </a:rPr>
              <a:t>When RI is raised</a:t>
            </a:r>
            <a:r>
              <a:rPr lang="en-US" sz="2200">
                <a:ea typeface="Calibri" pitchFamily="34" charset="0"/>
              </a:rPr>
              <a:t>, </a:t>
            </a:r>
            <a:r>
              <a:rPr lang="en-US" sz="2200" b="1">
                <a:solidFill>
                  <a:srgbClr val="00B0F0"/>
                </a:solidFill>
                <a:ea typeface="Calibri" pitchFamily="34" charset="0"/>
              </a:rPr>
              <a:t>SBUF</a:t>
            </a:r>
            <a:r>
              <a:rPr lang="en-US" sz="2200">
                <a:ea typeface="Calibri" pitchFamily="34" charset="0"/>
              </a:rPr>
              <a:t> has the byte, its contents are moved into a safe place.</a:t>
            </a:r>
          </a:p>
          <a:p>
            <a:pPr algn="just" eaLnBrk="1" hangingPunct="1">
              <a:spcBef>
                <a:spcPct val="0"/>
              </a:spcBef>
              <a:spcAft>
                <a:spcPts val="1200"/>
              </a:spcAft>
              <a:buFontTx/>
              <a:buNone/>
            </a:pPr>
            <a:r>
              <a:rPr lang="en-US" sz="2200">
                <a:ea typeface="Calibri" pitchFamily="34" charset="0"/>
              </a:rPr>
              <a:t>8. To receive the next character, </a:t>
            </a:r>
            <a:r>
              <a:rPr lang="en-US" sz="2200" b="1">
                <a:solidFill>
                  <a:srgbClr val="00B0F0"/>
                </a:solidFill>
                <a:ea typeface="Calibri" pitchFamily="34" charset="0"/>
              </a:rPr>
              <a:t>go to step 5.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8051 Microcontroller</a:t>
            </a:r>
            <a:endParaRPr lang="en-US" dirty="0"/>
          </a:p>
        </p:txBody>
      </p:sp>
      <p:sp>
        <p:nvSpPr>
          <p:cNvPr id="95237" name="Footer Placeholder 3"/>
          <p:cNvSpPr>
            <a:spLocks noGrp="1"/>
          </p:cNvSpPr>
          <p:nvPr>
            <p:ph type="ftr" sz="quarter" idx="4294967295"/>
          </p:nvPr>
        </p:nvSpPr>
        <p:spPr bwMode="auto">
          <a:xfrm>
            <a:off x="2767013" y="6572250"/>
            <a:ext cx="3519487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/>
              <a:t>Suresh.P.Nair , HOD - ECE , RCET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597F10C-7AF0-4F2E-ACA6-7402D91DF787}" type="slidenum">
              <a:rPr lang="en-US"/>
              <a:pPr>
                <a:defRPr/>
              </a:pPr>
              <a:t>91</a:t>
            </a:fld>
            <a:endParaRPr lang="en-US"/>
          </a:p>
        </p:txBody>
      </p:sp>
    </p:spTree>
  </p:cSld>
  <p:clrMapOvr>
    <a:masterClrMapping/>
  </p:clrMapOvr>
  <p:transition>
    <p:fade/>
  </p:transition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Title 7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>
                <a:ea typeface="Calibri" pitchFamily="34" charset="0"/>
              </a:rPr>
              <a:t>Doubling Baud Rate</a:t>
            </a:r>
          </a:p>
        </p:txBody>
      </p:sp>
      <p:sp>
        <p:nvSpPr>
          <p:cNvPr id="96259" name="Content Placeholder 8"/>
          <p:cNvSpPr>
            <a:spLocks noGrp="1"/>
          </p:cNvSpPr>
          <p:nvPr>
            <p:ph idx="1"/>
          </p:nvPr>
        </p:nvSpPr>
        <p:spPr>
          <a:xfrm>
            <a:off x="173038" y="1214438"/>
            <a:ext cx="8786812" cy="3000375"/>
          </a:xfrm>
        </p:spPr>
        <p:txBody>
          <a:bodyPr/>
          <a:lstStyle/>
          <a:p>
            <a:pPr eaLnBrk="1" hangingPunct="1"/>
            <a:r>
              <a:rPr lang="en-US">
                <a:ea typeface="Calibri" pitchFamily="34" charset="0"/>
              </a:rPr>
              <a:t>There are two ways to increase the baud rate of data transfer</a:t>
            </a:r>
          </a:p>
          <a:p>
            <a:pPr marL="914400" lvl="1" indent="-514350" eaLnBrk="1" hangingPunct="1">
              <a:buFontTx/>
              <a:buAutoNum type="arabicPeriod"/>
            </a:pPr>
            <a:r>
              <a:rPr lang="en-US" sz="2800" b="1">
                <a:solidFill>
                  <a:srgbClr val="00B0F0"/>
                </a:solidFill>
                <a:ea typeface="Calibri" pitchFamily="34" charset="0"/>
              </a:rPr>
              <a:t>By using a higher frequency crystal</a:t>
            </a:r>
          </a:p>
          <a:p>
            <a:pPr marL="914400" lvl="1" indent="-514350" eaLnBrk="1" hangingPunct="1">
              <a:buFontTx/>
              <a:buAutoNum type="arabicPeriod"/>
            </a:pPr>
            <a:r>
              <a:rPr lang="en-US" sz="2800" b="1">
                <a:solidFill>
                  <a:srgbClr val="00B0F0"/>
                </a:solidFill>
                <a:ea typeface="Calibri" pitchFamily="34" charset="0"/>
              </a:rPr>
              <a:t>By changing a bit in the PCON register</a:t>
            </a:r>
          </a:p>
          <a:p>
            <a:pPr eaLnBrk="1" hangingPunct="1"/>
            <a:endParaRPr lang="en-US">
              <a:ea typeface="Calibri" pitchFamily="34" charset="0"/>
            </a:endParaRPr>
          </a:p>
          <a:p>
            <a:pPr eaLnBrk="1" hangingPunct="1"/>
            <a:r>
              <a:rPr lang="en-US" b="1">
                <a:solidFill>
                  <a:srgbClr val="00B0F0"/>
                </a:solidFill>
                <a:ea typeface="Calibri" pitchFamily="34" charset="0"/>
              </a:rPr>
              <a:t>PCON register </a:t>
            </a:r>
            <a:r>
              <a:rPr lang="en-US">
                <a:ea typeface="Calibri" pitchFamily="34" charset="0"/>
              </a:rPr>
              <a:t>is an 8-bit register.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8051 Microcontroller</a:t>
            </a:r>
            <a:endParaRPr lang="en-US" dirty="0"/>
          </a:p>
        </p:txBody>
      </p:sp>
      <p:sp>
        <p:nvSpPr>
          <p:cNvPr id="96261" name="Footer Placeholder 5"/>
          <p:cNvSpPr>
            <a:spLocks noGrp="1"/>
          </p:cNvSpPr>
          <p:nvPr>
            <p:ph type="ftr" sz="quarter" idx="4294967295"/>
          </p:nvPr>
        </p:nvSpPr>
        <p:spPr bwMode="auto">
          <a:xfrm>
            <a:off x="2767013" y="6572250"/>
            <a:ext cx="3519487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/>
              <a:t>Suresh.P.Nair , HOD - ECE , RCET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8D35A23-B197-4D81-A433-3BC98E7980BF}" type="slidenum">
              <a:rPr lang="en-US"/>
              <a:pPr>
                <a:defRPr/>
              </a:pPr>
              <a:t>92</a:t>
            </a:fld>
            <a:endParaRPr lang="en-US"/>
          </a:p>
        </p:txBody>
      </p:sp>
      <p:pic>
        <p:nvPicPr>
          <p:cNvPr id="7577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74725" y="4357688"/>
            <a:ext cx="7240588" cy="642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357188" y="5199063"/>
            <a:ext cx="8715375" cy="10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1">
              <a:buFont typeface="Arial" charset="0"/>
              <a:buChar char="•"/>
            </a:pPr>
            <a:r>
              <a:rPr lang="en-US">
                <a:solidFill>
                  <a:srgbClr val="00B0F0"/>
                </a:solidFill>
              </a:rPr>
              <a:t>When 8051 is powered up, </a:t>
            </a:r>
            <a:r>
              <a:rPr lang="en-US" b="1">
                <a:solidFill>
                  <a:srgbClr val="CC99FF"/>
                </a:solidFill>
              </a:rPr>
              <a:t>SMOD</a:t>
            </a:r>
            <a:r>
              <a:rPr lang="en-US">
                <a:solidFill>
                  <a:srgbClr val="00B0F0"/>
                </a:solidFill>
              </a:rPr>
              <a:t> is zero</a:t>
            </a:r>
          </a:p>
          <a:p>
            <a:pPr lvl="1"/>
            <a:endParaRPr lang="en-US">
              <a:solidFill>
                <a:srgbClr val="00B0F0"/>
              </a:solidFill>
            </a:endParaRPr>
          </a:p>
          <a:p>
            <a:pPr lvl="1">
              <a:buFont typeface="Arial" charset="0"/>
              <a:buChar char="•"/>
            </a:pPr>
            <a:r>
              <a:rPr lang="en-US" b="1">
                <a:solidFill>
                  <a:srgbClr val="CC99FF"/>
                </a:solidFill>
              </a:rPr>
              <a:t>We can set it to high </a:t>
            </a:r>
            <a:r>
              <a:rPr lang="en-US">
                <a:solidFill>
                  <a:srgbClr val="00B0F0"/>
                </a:solidFill>
              </a:rPr>
              <a:t>by software and thereby </a:t>
            </a:r>
            <a:r>
              <a:rPr lang="en-US" b="1">
                <a:solidFill>
                  <a:srgbClr val="CC99FF"/>
                </a:solidFill>
              </a:rPr>
              <a:t>double</a:t>
            </a:r>
            <a:r>
              <a:rPr lang="en-US">
                <a:solidFill>
                  <a:srgbClr val="CC99FF"/>
                </a:solidFill>
              </a:rPr>
              <a:t> </a:t>
            </a:r>
            <a:r>
              <a:rPr lang="en-US">
                <a:solidFill>
                  <a:srgbClr val="00B0F0"/>
                </a:solidFill>
              </a:rPr>
              <a:t>the baud rate.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57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Title 7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>
                <a:ea typeface="Calibri" pitchFamily="34" charset="0"/>
              </a:rPr>
              <a:t>Doubling Baud Rate (cont…)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8051 Microcontroller</a:t>
            </a:r>
            <a:endParaRPr lang="en-US" dirty="0"/>
          </a:p>
        </p:txBody>
      </p:sp>
      <p:sp>
        <p:nvSpPr>
          <p:cNvPr id="97284" name="Footer Placeholder 5"/>
          <p:cNvSpPr>
            <a:spLocks noGrp="1"/>
          </p:cNvSpPr>
          <p:nvPr>
            <p:ph type="ftr" sz="quarter" idx="4294967295"/>
          </p:nvPr>
        </p:nvSpPr>
        <p:spPr bwMode="auto">
          <a:xfrm>
            <a:off x="2767013" y="6572250"/>
            <a:ext cx="3519487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/>
              <a:t>Suresh.P.Nair , HOD - ECE , RCET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53AA7BA-3183-4781-862F-591A4BCB9E5E}" type="slidenum">
              <a:rPr lang="en-US"/>
              <a:pPr>
                <a:defRPr/>
              </a:pPr>
              <a:t>93</a:t>
            </a:fld>
            <a:endParaRPr lang="en-US"/>
          </a:p>
        </p:txBody>
      </p:sp>
      <p:pic>
        <p:nvPicPr>
          <p:cNvPr id="768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5813" y="1143000"/>
            <a:ext cx="7500937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680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71525" y="2389188"/>
            <a:ext cx="7515225" cy="1643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6804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85813" y="4138613"/>
            <a:ext cx="7500937" cy="2652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68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68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68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68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768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Title 7"/>
          <p:cNvSpPr>
            <a:spLocks noGrp="1"/>
          </p:cNvSpPr>
          <p:nvPr>
            <p:ph type="title"/>
          </p:nvPr>
        </p:nvSpPr>
        <p:spPr>
          <a:xfrm>
            <a:off x="0" y="2500313"/>
            <a:ext cx="9144000" cy="1143000"/>
          </a:xfrm>
        </p:spPr>
        <p:txBody>
          <a:bodyPr/>
          <a:lstStyle/>
          <a:p>
            <a:pPr eaLnBrk="1" hangingPunct="1"/>
            <a:r>
              <a:rPr lang="en-US" sz="13800">
                <a:latin typeface="Curlz MT" pitchFamily="82" charset="0"/>
                <a:ea typeface="Calibri" pitchFamily="34" charset="0"/>
              </a:rPr>
              <a:t>8051 Interrupts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8051 Microcontroller</a:t>
            </a:r>
            <a:endParaRPr lang="en-US" dirty="0"/>
          </a:p>
        </p:txBody>
      </p:sp>
      <p:sp>
        <p:nvSpPr>
          <p:cNvPr id="98308" name="Footer Placeholder 5"/>
          <p:cNvSpPr>
            <a:spLocks noGrp="1"/>
          </p:cNvSpPr>
          <p:nvPr>
            <p:ph type="ftr" sz="quarter" idx="4294967295"/>
          </p:nvPr>
        </p:nvSpPr>
        <p:spPr bwMode="auto">
          <a:xfrm>
            <a:off x="2767013" y="6572250"/>
            <a:ext cx="3519487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/>
              <a:t>Suresh.P.Nair , HOD - ECE , RCET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9A67894-9074-4D33-AB6B-93D0143DB623}" type="slidenum">
              <a:rPr lang="en-US"/>
              <a:pPr>
                <a:defRPr/>
              </a:pPr>
              <a:t>94</a:t>
            </a:fld>
            <a:endParaRPr lang="en-US"/>
          </a:p>
        </p:txBody>
      </p:sp>
    </p:spTree>
  </p:cSld>
  <p:clrMapOvr>
    <a:masterClrMapping/>
  </p:clrMapOvr>
  <p:transition>
    <p:fade/>
  </p:transition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>
                <a:ea typeface="Calibri" pitchFamily="34" charset="0"/>
              </a:rPr>
              <a:t>INTERRUPTS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 eaLnBrk="1" hangingPunct="1">
              <a:defRPr/>
            </a:pPr>
            <a:r>
              <a:rPr lang="en-US" dirty="0"/>
              <a:t>An interrupt is an external or internal event that interrupts the microcontroller to inform it that a device needs its service</a:t>
            </a:r>
          </a:p>
          <a:p>
            <a:pPr algn="just" eaLnBrk="1" hangingPunct="1">
              <a:defRPr/>
            </a:pPr>
            <a:endParaRPr lang="en-US" dirty="0"/>
          </a:p>
          <a:p>
            <a:pPr algn="just" eaLnBrk="1" hangingPunct="1">
              <a:defRPr/>
            </a:pPr>
            <a:r>
              <a:rPr lang="en-US" dirty="0"/>
              <a:t>A single microcontroller can serve several devices by two ways:</a:t>
            </a:r>
          </a:p>
          <a:p>
            <a:pPr marL="3600450" lvl="7" indent="-514350" algn="just">
              <a:buFont typeface="+mj-lt"/>
              <a:buAutoNum type="arabicPeriod"/>
              <a:defRPr/>
            </a:pPr>
            <a:r>
              <a:rPr lang="en-US" sz="3200" b="1" dirty="0">
                <a:solidFill>
                  <a:srgbClr val="00B0F0"/>
                </a:solidFill>
                <a:latin typeface="Calibri" pitchFamily="34" charset="0"/>
                <a:cs typeface="Calibri" pitchFamily="34" charset="0"/>
              </a:rPr>
              <a:t>Interrupt</a:t>
            </a:r>
          </a:p>
          <a:p>
            <a:pPr marL="3600450" lvl="7" indent="-514350" algn="just">
              <a:buFont typeface="+mj-lt"/>
              <a:buAutoNum type="arabicPeriod"/>
              <a:defRPr/>
            </a:pPr>
            <a:r>
              <a:rPr lang="en-US" sz="3200" b="1" dirty="0">
                <a:solidFill>
                  <a:srgbClr val="00B0F0"/>
                </a:solidFill>
                <a:latin typeface="Calibri" pitchFamily="34" charset="0"/>
                <a:cs typeface="Calibri" pitchFamily="34" charset="0"/>
              </a:rPr>
              <a:t>Polling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8051 Microcontroller</a:t>
            </a:r>
            <a:endParaRPr lang="en-US" dirty="0"/>
          </a:p>
        </p:txBody>
      </p:sp>
      <p:sp>
        <p:nvSpPr>
          <p:cNvPr id="99333" name="Footer Placeholder 3"/>
          <p:cNvSpPr>
            <a:spLocks noGrp="1"/>
          </p:cNvSpPr>
          <p:nvPr>
            <p:ph type="ftr" sz="quarter" idx="4294967295"/>
          </p:nvPr>
        </p:nvSpPr>
        <p:spPr bwMode="auto">
          <a:xfrm>
            <a:off x="2767013" y="6572250"/>
            <a:ext cx="3519487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/>
              <a:t>Suresh.P.Nair , HOD - ECE , RCET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4089592-F041-4A40-9F48-AF87C7B3B858}" type="slidenum">
              <a:rPr lang="en-US"/>
              <a:pPr>
                <a:defRPr/>
              </a:pPr>
              <a:t>95</a:t>
            </a:fld>
            <a:endParaRPr lang="en-US"/>
          </a:p>
        </p:txBody>
      </p:sp>
    </p:spTree>
  </p:cSld>
  <p:clrMapOvr>
    <a:masterClrMapping/>
  </p:clrMapOvr>
  <p:transition>
    <p:fade/>
  </p:transition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Title 7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>
                <a:ea typeface="Calibri" pitchFamily="34" charset="0"/>
              </a:rPr>
              <a:t>Interrupt Vs Polling</a:t>
            </a:r>
          </a:p>
        </p:txBody>
      </p:sp>
      <p:sp>
        <p:nvSpPr>
          <p:cNvPr id="100355" name="Content Placeholder 8"/>
          <p:cNvSpPr>
            <a:spLocks noGrp="1"/>
          </p:cNvSpPr>
          <p:nvPr>
            <p:ph idx="1"/>
          </p:nvPr>
        </p:nvSpPr>
        <p:spPr>
          <a:xfrm>
            <a:off x="173038" y="1143000"/>
            <a:ext cx="8786812" cy="5143500"/>
          </a:xfrm>
        </p:spPr>
        <p:txBody>
          <a:bodyPr/>
          <a:lstStyle/>
          <a:p>
            <a:pPr marL="457200" indent="-457200" algn="just" eaLnBrk="1" hangingPunct="1">
              <a:buFontTx/>
              <a:buAutoNum type="arabicPeriod"/>
            </a:pPr>
            <a:r>
              <a:rPr lang="en-US" b="1">
                <a:solidFill>
                  <a:srgbClr val="00B0F0"/>
                </a:solidFill>
                <a:ea typeface="Calibri" pitchFamily="34" charset="0"/>
              </a:rPr>
              <a:t>Interrupts</a:t>
            </a:r>
          </a:p>
          <a:p>
            <a:pPr lvl="1" algn="just" eaLnBrk="1" hangingPunct="1"/>
            <a:r>
              <a:rPr lang="en-US">
                <a:ea typeface="Calibri" pitchFamily="34" charset="0"/>
              </a:rPr>
              <a:t>Whenever any device needs its service, the device notifies the microcontroller by sending it an </a:t>
            </a:r>
            <a:r>
              <a:rPr lang="en-US" b="1">
                <a:solidFill>
                  <a:srgbClr val="CC99FF"/>
                </a:solidFill>
                <a:ea typeface="Calibri" pitchFamily="34" charset="0"/>
              </a:rPr>
              <a:t>interrupt signal</a:t>
            </a:r>
            <a:r>
              <a:rPr lang="en-US">
                <a:ea typeface="Calibri" pitchFamily="34" charset="0"/>
              </a:rPr>
              <a:t>.</a:t>
            </a:r>
          </a:p>
          <a:p>
            <a:pPr lvl="1" algn="just" eaLnBrk="1" hangingPunct="1"/>
            <a:r>
              <a:rPr lang="en-US">
                <a:ea typeface="Calibri" pitchFamily="34" charset="0"/>
              </a:rPr>
              <a:t>Upon receiving an interrupt signal, the </a:t>
            </a:r>
            <a:r>
              <a:rPr lang="en-US" b="1">
                <a:solidFill>
                  <a:srgbClr val="CC99FF"/>
                </a:solidFill>
                <a:ea typeface="Calibri" pitchFamily="34" charset="0"/>
              </a:rPr>
              <a:t>microcontroller interrupts </a:t>
            </a:r>
            <a:r>
              <a:rPr lang="en-US">
                <a:ea typeface="Calibri" pitchFamily="34" charset="0"/>
              </a:rPr>
              <a:t>whatever it is doing and serves the device.</a:t>
            </a:r>
          </a:p>
          <a:p>
            <a:pPr lvl="1" algn="just" eaLnBrk="1" hangingPunct="1"/>
            <a:r>
              <a:rPr lang="en-US">
                <a:ea typeface="Calibri" pitchFamily="34" charset="0"/>
              </a:rPr>
              <a:t>The program which is associated with the interrupt is called the </a:t>
            </a:r>
            <a:r>
              <a:rPr lang="en-US" b="1">
                <a:solidFill>
                  <a:srgbClr val="CC99FF"/>
                </a:solidFill>
                <a:ea typeface="Calibri" pitchFamily="34" charset="0"/>
              </a:rPr>
              <a:t>interrupt service routine (ISR) </a:t>
            </a:r>
            <a:r>
              <a:rPr lang="en-US">
                <a:ea typeface="Calibri" pitchFamily="34" charset="0"/>
              </a:rPr>
              <a:t>or interrupt handler.</a:t>
            </a:r>
          </a:p>
          <a:p>
            <a:pPr marL="457200" indent="-457200" algn="just" eaLnBrk="1" hangingPunct="1">
              <a:buFontTx/>
              <a:buAutoNum type="arabicPeriod"/>
            </a:pPr>
            <a:r>
              <a:rPr lang="en-US" b="1">
                <a:solidFill>
                  <a:srgbClr val="00B0F0"/>
                </a:solidFill>
                <a:ea typeface="Calibri" pitchFamily="34" charset="0"/>
              </a:rPr>
              <a:t>Polling</a:t>
            </a:r>
          </a:p>
          <a:p>
            <a:pPr lvl="1" algn="just" eaLnBrk="1" hangingPunct="1"/>
            <a:r>
              <a:rPr lang="en-US">
                <a:ea typeface="Calibri" pitchFamily="34" charset="0"/>
              </a:rPr>
              <a:t>The microcontroller </a:t>
            </a:r>
            <a:r>
              <a:rPr lang="en-US" b="1">
                <a:solidFill>
                  <a:srgbClr val="CC99FF"/>
                </a:solidFill>
                <a:ea typeface="Calibri" pitchFamily="34" charset="0"/>
              </a:rPr>
              <a:t>continuously monitors </a:t>
            </a:r>
            <a:r>
              <a:rPr lang="en-US">
                <a:ea typeface="Calibri" pitchFamily="34" charset="0"/>
              </a:rPr>
              <a:t>the status of a given device.</a:t>
            </a:r>
          </a:p>
          <a:p>
            <a:pPr lvl="1" algn="just" eaLnBrk="1" hangingPunct="1"/>
            <a:r>
              <a:rPr lang="en-US">
                <a:ea typeface="Calibri" pitchFamily="34" charset="0"/>
              </a:rPr>
              <a:t>When the </a:t>
            </a:r>
            <a:r>
              <a:rPr lang="en-US" b="1">
                <a:solidFill>
                  <a:srgbClr val="CC99FF"/>
                </a:solidFill>
                <a:ea typeface="Calibri" pitchFamily="34" charset="0"/>
              </a:rPr>
              <a:t>conditions</a:t>
            </a:r>
            <a:r>
              <a:rPr lang="en-US">
                <a:ea typeface="Calibri" pitchFamily="34" charset="0"/>
              </a:rPr>
              <a:t> met, it performs the service.</a:t>
            </a:r>
          </a:p>
          <a:p>
            <a:pPr lvl="1" algn="just" eaLnBrk="1" hangingPunct="1"/>
            <a:r>
              <a:rPr lang="en-US">
                <a:ea typeface="Calibri" pitchFamily="34" charset="0"/>
              </a:rPr>
              <a:t>After that, it moves on to monitor the </a:t>
            </a:r>
            <a:r>
              <a:rPr lang="en-US" b="1">
                <a:solidFill>
                  <a:srgbClr val="CC99FF"/>
                </a:solidFill>
                <a:ea typeface="Calibri" pitchFamily="34" charset="0"/>
              </a:rPr>
              <a:t>next device </a:t>
            </a:r>
            <a:r>
              <a:rPr lang="en-US">
                <a:ea typeface="Calibri" pitchFamily="34" charset="0"/>
              </a:rPr>
              <a:t>until every one is serviced.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8051 Microcontroller</a:t>
            </a:r>
            <a:endParaRPr lang="en-US" dirty="0"/>
          </a:p>
        </p:txBody>
      </p:sp>
      <p:sp>
        <p:nvSpPr>
          <p:cNvPr id="100357" name="Footer Placeholder 5"/>
          <p:cNvSpPr>
            <a:spLocks noGrp="1"/>
          </p:cNvSpPr>
          <p:nvPr>
            <p:ph type="ftr" sz="quarter" idx="4294967295"/>
          </p:nvPr>
        </p:nvSpPr>
        <p:spPr bwMode="auto">
          <a:xfrm>
            <a:off x="2767013" y="6572250"/>
            <a:ext cx="3519487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/>
              <a:t>Suresh.P.Nair , HOD - ECE , RCET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6FB616F-E486-4124-85FA-5E41C1CD798C}" type="slidenum">
              <a:rPr lang="en-US"/>
              <a:pPr>
                <a:defRPr/>
              </a:pPr>
              <a:t>96</a:t>
            </a:fld>
            <a:endParaRPr lang="en-US"/>
          </a:p>
        </p:txBody>
      </p:sp>
    </p:spTree>
  </p:cSld>
  <p:clrMapOvr>
    <a:masterClrMapping/>
  </p:clrMapOvr>
  <p:transition>
    <p:fade/>
  </p:transition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Title 7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>
                <a:ea typeface="Calibri" pitchFamily="34" charset="0"/>
              </a:rPr>
              <a:t>Interrupt Vs Polling</a:t>
            </a:r>
          </a:p>
        </p:txBody>
      </p:sp>
      <p:sp>
        <p:nvSpPr>
          <p:cNvPr id="101379" name="Content Placeholder 8"/>
          <p:cNvSpPr>
            <a:spLocks noGrp="1"/>
          </p:cNvSpPr>
          <p:nvPr>
            <p:ph idx="1"/>
          </p:nvPr>
        </p:nvSpPr>
        <p:spPr>
          <a:xfrm>
            <a:off x="173038" y="1071563"/>
            <a:ext cx="8786812" cy="5143500"/>
          </a:xfrm>
        </p:spPr>
        <p:txBody>
          <a:bodyPr/>
          <a:lstStyle/>
          <a:p>
            <a:pPr algn="just" eaLnBrk="1" hangingPunct="1">
              <a:spcBef>
                <a:spcPct val="0"/>
              </a:spcBef>
              <a:spcAft>
                <a:spcPts val="1800"/>
              </a:spcAft>
            </a:pPr>
            <a:r>
              <a:rPr lang="en-US" sz="2600">
                <a:ea typeface="Calibri" pitchFamily="34" charset="0"/>
              </a:rPr>
              <a:t>The </a:t>
            </a:r>
            <a:r>
              <a:rPr lang="en-US" sz="2600" b="1">
                <a:solidFill>
                  <a:srgbClr val="00B0F0"/>
                </a:solidFill>
                <a:ea typeface="Calibri" pitchFamily="34" charset="0"/>
              </a:rPr>
              <a:t>polling method is not efficient</a:t>
            </a:r>
            <a:r>
              <a:rPr lang="en-US" sz="2600">
                <a:ea typeface="Calibri" pitchFamily="34" charset="0"/>
              </a:rPr>
              <a:t>, since it wastes much of the microcontroller’s time by polling devices that do not need service.</a:t>
            </a:r>
          </a:p>
          <a:p>
            <a:pPr algn="just" eaLnBrk="1" hangingPunct="1">
              <a:spcBef>
                <a:spcPct val="0"/>
              </a:spcBef>
              <a:spcAft>
                <a:spcPts val="1800"/>
              </a:spcAft>
            </a:pPr>
            <a:r>
              <a:rPr lang="en-US" sz="2600">
                <a:ea typeface="Calibri" pitchFamily="34" charset="0"/>
              </a:rPr>
              <a:t>The </a:t>
            </a:r>
            <a:r>
              <a:rPr lang="en-US" sz="2600" b="1">
                <a:solidFill>
                  <a:srgbClr val="00B0F0"/>
                </a:solidFill>
                <a:ea typeface="Calibri" pitchFamily="34" charset="0"/>
              </a:rPr>
              <a:t>advantage of interrupts </a:t>
            </a:r>
            <a:r>
              <a:rPr lang="en-US" sz="2600">
                <a:ea typeface="Calibri" pitchFamily="34" charset="0"/>
              </a:rPr>
              <a:t>is that the microcontroller can serve many devices (not all at the same time).</a:t>
            </a:r>
          </a:p>
          <a:p>
            <a:pPr algn="just" eaLnBrk="1" hangingPunct="1">
              <a:spcBef>
                <a:spcPct val="0"/>
              </a:spcBef>
              <a:spcAft>
                <a:spcPts val="1800"/>
              </a:spcAft>
            </a:pPr>
            <a:r>
              <a:rPr lang="en-US" sz="2600">
                <a:ea typeface="Calibri" pitchFamily="34" charset="0"/>
              </a:rPr>
              <a:t>Each devices can get the attention of the microcontroller based on the </a:t>
            </a:r>
            <a:r>
              <a:rPr lang="en-US" sz="2600" b="1">
                <a:solidFill>
                  <a:srgbClr val="00B0F0"/>
                </a:solidFill>
                <a:ea typeface="Calibri" pitchFamily="34" charset="0"/>
              </a:rPr>
              <a:t>assigned priority</a:t>
            </a:r>
            <a:r>
              <a:rPr lang="en-US" sz="2600">
                <a:ea typeface="Calibri" pitchFamily="34" charset="0"/>
              </a:rPr>
              <a:t>.</a:t>
            </a:r>
          </a:p>
          <a:p>
            <a:pPr algn="just" eaLnBrk="1" hangingPunct="1">
              <a:spcBef>
                <a:spcPct val="0"/>
              </a:spcBef>
              <a:spcAft>
                <a:spcPts val="1800"/>
              </a:spcAft>
            </a:pPr>
            <a:r>
              <a:rPr lang="en-US" sz="2600">
                <a:ea typeface="Calibri" pitchFamily="34" charset="0"/>
              </a:rPr>
              <a:t>For the polling method, it is </a:t>
            </a:r>
            <a:r>
              <a:rPr lang="en-US" sz="2600" b="1">
                <a:solidFill>
                  <a:srgbClr val="00B0F0"/>
                </a:solidFill>
                <a:ea typeface="Calibri" pitchFamily="34" charset="0"/>
              </a:rPr>
              <a:t>not possible </a:t>
            </a:r>
            <a:r>
              <a:rPr lang="en-US" sz="2600">
                <a:ea typeface="Calibri" pitchFamily="34" charset="0"/>
              </a:rPr>
              <a:t>to assign priority since it checks all devices in a round-robin fashion.</a:t>
            </a:r>
          </a:p>
          <a:p>
            <a:pPr algn="just" eaLnBrk="1" hangingPunct="1"/>
            <a:r>
              <a:rPr lang="en-US" sz="2600">
                <a:ea typeface="Calibri" pitchFamily="34" charset="0"/>
              </a:rPr>
              <a:t>The microcontroller can also </a:t>
            </a:r>
            <a:r>
              <a:rPr lang="en-US" sz="2600" b="1">
                <a:solidFill>
                  <a:srgbClr val="00B0F0"/>
                </a:solidFill>
                <a:ea typeface="Calibri" pitchFamily="34" charset="0"/>
              </a:rPr>
              <a:t>ignore (mask) </a:t>
            </a:r>
            <a:r>
              <a:rPr lang="en-US" sz="2600">
                <a:ea typeface="Calibri" pitchFamily="34" charset="0"/>
              </a:rPr>
              <a:t>a device request for service in Interrupt.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8051 Microcontroller</a:t>
            </a:r>
            <a:endParaRPr lang="en-US" dirty="0"/>
          </a:p>
        </p:txBody>
      </p:sp>
      <p:sp>
        <p:nvSpPr>
          <p:cNvPr id="101381" name="Footer Placeholder 5"/>
          <p:cNvSpPr>
            <a:spLocks noGrp="1"/>
          </p:cNvSpPr>
          <p:nvPr>
            <p:ph type="ftr" sz="quarter" idx="4294967295"/>
          </p:nvPr>
        </p:nvSpPr>
        <p:spPr bwMode="auto">
          <a:xfrm>
            <a:off x="2767013" y="6572250"/>
            <a:ext cx="3519487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/>
              <a:t>Suresh.P.Nair , HOD - ECE , RCET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B086714-5867-4BBE-A065-FFDF0104CCE2}" type="slidenum">
              <a:rPr lang="en-US"/>
              <a:pPr>
                <a:defRPr/>
              </a:pPr>
              <a:t>97</a:t>
            </a:fld>
            <a:endParaRPr lang="en-US"/>
          </a:p>
        </p:txBody>
      </p:sp>
    </p:spTree>
  </p:cSld>
  <p:clrMapOvr>
    <a:masterClrMapping/>
  </p:clrMapOvr>
  <p:transition>
    <p:fade/>
  </p:transition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Title 7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>
                <a:ea typeface="Calibri" pitchFamily="34" charset="0"/>
              </a:rPr>
              <a:t>Steps in Executing an Interrupt</a:t>
            </a:r>
          </a:p>
        </p:txBody>
      </p:sp>
      <p:sp>
        <p:nvSpPr>
          <p:cNvPr id="102403" name="Content Placeholder 8"/>
          <p:cNvSpPr>
            <a:spLocks noGrp="1"/>
          </p:cNvSpPr>
          <p:nvPr>
            <p:ph idx="1"/>
          </p:nvPr>
        </p:nvSpPr>
        <p:spPr>
          <a:xfrm>
            <a:off x="173038" y="1000125"/>
            <a:ext cx="8786812" cy="5143500"/>
          </a:xfrm>
        </p:spPr>
        <p:txBody>
          <a:bodyPr/>
          <a:lstStyle/>
          <a:p>
            <a:pPr marL="514350" indent="-514350" algn="just" eaLnBrk="1" hangingPunct="1">
              <a:spcBef>
                <a:spcPct val="0"/>
              </a:spcBef>
              <a:spcAft>
                <a:spcPts val="1200"/>
              </a:spcAft>
              <a:buFontTx/>
              <a:buAutoNum type="arabicPeriod"/>
            </a:pPr>
            <a:r>
              <a:rPr lang="en-US" sz="2400">
                <a:ea typeface="Calibri" pitchFamily="34" charset="0"/>
              </a:rPr>
              <a:t>It finishes the instruction it is executing and saves the address of the next instruction </a:t>
            </a:r>
            <a:r>
              <a:rPr lang="en-US" sz="2400" b="1" i="1">
                <a:solidFill>
                  <a:srgbClr val="00B0F0"/>
                </a:solidFill>
                <a:ea typeface="Calibri" pitchFamily="34" charset="0"/>
              </a:rPr>
              <a:t>(PC) on the stack</a:t>
            </a:r>
            <a:r>
              <a:rPr lang="en-US" sz="2400">
                <a:ea typeface="Calibri" pitchFamily="34" charset="0"/>
              </a:rPr>
              <a:t>.</a:t>
            </a:r>
          </a:p>
          <a:p>
            <a:pPr marL="514350" indent="-514350" algn="just" eaLnBrk="1" hangingPunct="1">
              <a:spcBef>
                <a:spcPct val="0"/>
              </a:spcBef>
              <a:spcAft>
                <a:spcPts val="1200"/>
              </a:spcAft>
              <a:buFontTx/>
              <a:buAutoNum type="arabicPeriod"/>
            </a:pPr>
            <a:r>
              <a:rPr lang="en-US" sz="2400">
                <a:ea typeface="Calibri" pitchFamily="34" charset="0"/>
              </a:rPr>
              <a:t>It </a:t>
            </a:r>
            <a:r>
              <a:rPr lang="en-US" sz="2400" b="1" i="1">
                <a:solidFill>
                  <a:srgbClr val="00B0F0"/>
                </a:solidFill>
                <a:ea typeface="Calibri" pitchFamily="34" charset="0"/>
              </a:rPr>
              <a:t>also saves the current status </a:t>
            </a:r>
            <a:r>
              <a:rPr lang="en-US" sz="2400">
                <a:ea typeface="Calibri" pitchFamily="34" charset="0"/>
              </a:rPr>
              <a:t>of all the interrupts internally (i.e: not on the stack).</a:t>
            </a:r>
          </a:p>
          <a:p>
            <a:pPr marL="514350" indent="-514350" algn="just" eaLnBrk="1" hangingPunct="1">
              <a:spcBef>
                <a:spcPct val="0"/>
              </a:spcBef>
              <a:spcAft>
                <a:spcPts val="1200"/>
              </a:spcAft>
              <a:buFontTx/>
              <a:buAutoNum type="arabicPeriod"/>
            </a:pPr>
            <a:r>
              <a:rPr lang="en-US" sz="2400">
                <a:ea typeface="Calibri" pitchFamily="34" charset="0"/>
              </a:rPr>
              <a:t>It jumps to a fixed location in memory, called the </a:t>
            </a:r>
            <a:r>
              <a:rPr lang="en-US" sz="2400" b="1" i="1">
                <a:solidFill>
                  <a:srgbClr val="00B0F0"/>
                </a:solidFill>
                <a:ea typeface="Calibri" pitchFamily="34" charset="0"/>
              </a:rPr>
              <a:t>interrupt vector table</a:t>
            </a:r>
            <a:r>
              <a:rPr lang="en-US" sz="2400">
                <a:ea typeface="Calibri" pitchFamily="34" charset="0"/>
              </a:rPr>
              <a:t>, that holds the address of the ISR. </a:t>
            </a:r>
          </a:p>
          <a:p>
            <a:pPr marL="514350" indent="-514350" algn="just" eaLnBrk="1" hangingPunct="1">
              <a:spcBef>
                <a:spcPct val="0"/>
              </a:spcBef>
              <a:spcAft>
                <a:spcPts val="1200"/>
              </a:spcAft>
              <a:buFontTx/>
              <a:buAutoNum type="arabicPeriod"/>
            </a:pPr>
            <a:r>
              <a:rPr lang="en-US" sz="2400">
                <a:ea typeface="Calibri" pitchFamily="34" charset="0"/>
              </a:rPr>
              <a:t>The microcontroller gets the address of the </a:t>
            </a:r>
            <a:r>
              <a:rPr lang="en-US" sz="2400" b="1" i="1">
                <a:solidFill>
                  <a:srgbClr val="00B0F0"/>
                </a:solidFill>
                <a:ea typeface="Calibri" pitchFamily="34" charset="0"/>
              </a:rPr>
              <a:t>ISR</a:t>
            </a:r>
            <a:r>
              <a:rPr lang="en-US" sz="2400">
                <a:ea typeface="Calibri" pitchFamily="34" charset="0"/>
              </a:rPr>
              <a:t> from the interrupt vector table and jumps to it.</a:t>
            </a:r>
          </a:p>
          <a:p>
            <a:pPr marL="514350" indent="-514350" algn="just" eaLnBrk="1" hangingPunct="1">
              <a:spcBef>
                <a:spcPct val="0"/>
              </a:spcBef>
              <a:spcAft>
                <a:spcPts val="1200"/>
              </a:spcAft>
              <a:buFontTx/>
              <a:buAutoNum type="arabicPeriod"/>
            </a:pPr>
            <a:r>
              <a:rPr lang="en-US" sz="2400">
                <a:ea typeface="Calibri" pitchFamily="34" charset="0"/>
              </a:rPr>
              <a:t>It </a:t>
            </a:r>
            <a:r>
              <a:rPr lang="en-US" sz="2400" b="1">
                <a:solidFill>
                  <a:srgbClr val="00B0F0"/>
                </a:solidFill>
                <a:ea typeface="Calibri" pitchFamily="34" charset="0"/>
              </a:rPr>
              <a:t>starts to execute the interrupt </a:t>
            </a:r>
            <a:r>
              <a:rPr lang="en-US" sz="2400">
                <a:ea typeface="Calibri" pitchFamily="34" charset="0"/>
              </a:rPr>
              <a:t>service subroutine until it reaches the last instruction of the subroutine which is </a:t>
            </a:r>
            <a:r>
              <a:rPr lang="en-US" sz="2400" b="1" i="1">
                <a:solidFill>
                  <a:srgbClr val="00B0F0"/>
                </a:solidFill>
                <a:ea typeface="Calibri" pitchFamily="34" charset="0"/>
              </a:rPr>
              <a:t>RETI</a:t>
            </a:r>
            <a:r>
              <a:rPr lang="en-US" sz="2400">
                <a:ea typeface="Calibri" pitchFamily="34" charset="0"/>
              </a:rPr>
              <a:t> (return from interrupt).</a:t>
            </a:r>
          </a:p>
          <a:p>
            <a:pPr marL="514350" indent="-514350" algn="just" eaLnBrk="1" hangingPunct="1">
              <a:spcBef>
                <a:spcPct val="0"/>
              </a:spcBef>
              <a:spcAft>
                <a:spcPts val="1200"/>
              </a:spcAft>
              <a:buFontTx/>
              <a:buAutoNum type="arabicPeriod"/>
            </a:pPr>
            <a:r>
              <a:rPr lang="en-US" sz="2400">
                <a:ea typeface="Calibri" pitchFamily="34" charset="0"/>
              </a:rPr>
              <a:t>Upon executing the RETI instruction, the microcontroller </a:t>
            </a:r>
            <a:r>
              <a:rPr lang="en-US" sz="2400" b="1" i="1">
                <a:solidFill>
                  <a:srgbClr val="00B0F0"/>
                </a:solidFill>
                <a:ea typeface="Calibri" pitchFamily="34" charset="0"/>
              </a:rPr>
              <a:t>returns to the place where it was interrupted</a:t>
            </a:r>
            <a:r>
              <a:rPr lang="en-US" sz="2400">
                <a:ea typeface="Calibri" pitchFamily="34" charset="0"/>
              </a:rPr>
              <a:t>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8051 Microcontroller</a:t>
            </a:r>
            <a:endParaRPr lang="en-US" dirty="0"/>
          </a:p>
        </p:txBody>
      </p:sp>
      <p:sp>
        <p:nvSpPr>
          <p:cNvPr id="102405" name="Footer Placeholder 5"/>
          <p:cNvSpPr>
            <a:spLocks noGrp="1"/>
          </p:cNvSpPr>
          <p:nvPr>
            <p:ph type="ftr" sz="quarter" idx="4294967295"/>
          </p:nvPr>
        </p:nvSpPr>
        <p:spPr bwMode="auto">
          <a:xfrm>
            <a:off x="2767013" y="6572250"/>
            <a:ext cx="3519487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/>
              <a:t>Suresh.P.Nair , HOD - ECE , RCET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6E3F602-69C2-48F8-B70F-98DD85906248}" type="slidenum">
              <a:rPr lang="en-US"/>
              <a:pPr>
                <a:defRPr/>
              </a:pPr>
              <a:t>98</a:t>
            </a:fld>
            <a:endParaRPr lang="en-US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Title 5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>
                <a:ea typeface="Calibri" pitchFamily="34" charset="0"/>
              </a:rPr>
              <a:t>Six Interrupts in 8051</a:t>
            </a:r>
          </a:p>
        </p:txBody>
      </p:sp>
      <p:sp>
        <p:nvSpPr>
          <p:cNvPr id="103427" name="Content Placeholder 6"/>
          <p:cNvSpPr>
            <a:spLocks noGrp="1"/>
          </p:cNvSpPr>
          <p:nvPr>
            <p:ph idx="1"/>
          </p:nvPr>
        </p:nvSpPr>
        <p:spPr>
          <a:xfrm>
            <a:off x="173038" y="1214438"/>
            <a:ext cx="8786812" cy="5143500"/>
          </a:xfrm>
        </p:spPr>
        <p:txBody>
          <a:bodyPr/>
          <a:lstStyle/>
          <a:p>
            <a:pPr algn="just" eaLnBrk="1" hangingPunct="1">
              <a:spcBef>
                <a:spcPct val="0"/>
              </a:spcBef>
              <a:spcAft>
                <a:spcPts val="1800"/>
              </a:spcAft>
              <a:buFontTx/>
              <a:buNone/>
            </a:pPr>
            <a:r>
              <a:rPr lang="en-US">
                <a:ea typeface="Calibri" pitchFamily="34" charset="0"/>
              </a:rPr>
              <a:t>Six interrupts are allocated as follows:</a:t>
            </a:r>
          </a:p>
          <a:p>
            <a:pPr algn="just" eaLnBrk="1" hangingPunct="1">
              <a:spcBef>
                <a:spcPct val="0"/>
              </a:spcBef>
              <a:spcAft>
                <a:spcPts val="1800"/>
              </a:spcAft>
              <a:buFontTx/>
              <a:buAutoNum type="arabicPeriod"/>
            </a:pPr>
            <a:r>
              <a:rPr lang="en-US" b="1">
                <a:solidFill>
                  <a:srgbClr val="00B0F0"/>
                </a:solidFill>
                <a:ea typeface="Calibri" pitchFamily="34" charset="0"/>
              </a:rPr>
              <a:t>Reset – power-up reset.</a:t>
            </a:r>
          </a:p>
          <a:p>
            <a:pPr algn="just" eaLnBrk="1" hangingPunct="1">
              <a:buFontTx/>
              <a:buAutoNum type="arabicPeriod"/>
            </a:pPr>
            <a:r>
              <a:rPr lang="en-US" b="1">
                <a:solidFill>
                  <a:srgbClr val="00B0F0"/>
                </a:solidFill>
                <a:ea typeface="Calibri" pitchFamily="34" charset="0"/>
              </a:rPr>
              <a:t>Two interrupts are set aside for the timers.</a:t>
            </a:r>
          </a:p>
          <a:p>
            <a:pPr marL="914400" lvl="1" indent="-514350" algn="just" eaLnBrk="1" hangingPunct="1">
              <a:spcBef>
                <a:spcPct val="0"/>
              </a:spcBef>
              <a:spcAft>
                <a:spcPts val="1800"/>
              </a:spcAft>
            </a:pPr>
            <a:r>
              <a:rPr lang="en-US">
                <a:ea typeface="Calibri" pitchFamily="34" charset="0"/>
              </a:rPr>
              <a:t>one for timer 0 and one for timer 1</a:t>
            </a:r>
          </a:p>
          <a:p>
            <a:pPr algn="just" eaLnBrk="1" hangingPunct="1">
              <a:buFontTx/>
              <a:buAutoNum type="arabicPeriod"/>
            </a:pPr>
            <a:r>
              <a:rPr lang="en-US" b="1">
                <a:solidFill>
                  <a:srgbClr val="00B0F0"/>
                </a:solidFill>
                <a:ea typeface="Calibri" pitchFamily="34" charset="0"/>
              </a:rPr>
              <a:t>Two interrupts are set aside for hardware external interrupts.</a:t>
            </a:r>
          </a:p>
          <a:p>
            <a:pPr marL="914400" lvl="1" indent="-514350" algn="just" eaLnBrk="1" hangingPunct="1">
              <a:spcBef>
                <a:spcPct val="0"/>
              </a:spcBef>
              <a:spcAft>
                <a:spcPts val="1800"/>
              </a:spcAft>
            </a:pPr>
            <a:r>
              <a:rPr lang="en-US">
                <a:ea typeface="Calibri" pitchFamily="34" charset="0"/>
              </a:rPr>
              <a:t>P3.2 and P3.3 are for the external hardware interrupts INT0 (or EX1), and INT1 (or EX2)</a:t>
            </a:r>
          </a:p>
          <a:p>
            <a:pPr algn="just" eaLnBrk="1" hangingPunct="1">
              <a:buFontTx/>
              <a:buAutoNum type="arabicPeriod"/>
            </a:pPr>
            <a:r>
              <a:rPr lang="en-US" b="1">
                <a:solidFill>
                  <a:srgbClr val="00B0F0"/>
                </a:solidFill>
                <a:ea typeface="Calibri" pitchFamily="34" charset="0"/>
              </a:rPr>
              <a:t>Serial communication has a single interrupt that belongs to both receive and transfer.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8051 Microcontroller</a:t>
            </a:r>
            <a:endParaRPr lang="en-US" dirty="0"/>
          </a:p>
        </p:txBody>
      </p:sp>
      <p:sp>
        <p:nvSpPr>
          <p:cNvPr id="103429" name="Footer Placeholder 3"/>
          <p:cNvSpPr>
            <a:spLocks noGrp="1"/>
          </p:cNvSpPr>
          <p:nvPr>
            <p:ph type="ftr" sz="quarter" idx="4294967295"/>
          </p:nvPr>
        </p:nvSpPr>
        <p:spPr bwMode="auto">
          <a:xfrm>
            <a:off x="2767013" y="6572250"/>
            <a:ext cx="3519487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/>
              <a:t>Suresh.P.Nair , HOD - ECE , RCET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E415D8C-0321-4C95-91AA-CFA2B2FA9CEC}" type="slidenum">
              <a:rPr lang="en-US"/>
              <a:pPr>
                <a:defRPr/>
              </a:pPr>
              <a:t>99</a:t>
            </a:fld>
            <a:endParaRPr lang="en-US"/>
          </a:p>
        </p:txBody>
      </p:sp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pitchFamily="34" charset="0"/>
            <a:cs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pitchFamily="34" charset="0"/>
            <a:cs typeface="Arial" pitchFamily="34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A6B59D2701F2843BF53BD0966086391" ma:contentTypeVersion="4" ma:contentTypeDescription="Create a new document." ma:contentTypeScope="" ma:versionID="3f46a281cc3753996f602256d46ad2c3">
  <xsd:schema xmlns:xsd="http://www.w3.org/2001/XMLSchema" xmlns:xs="http://www.w3.org/2001/XMLSchema" xmlns:p="http://schemas.microsoft.com/office/2006/metadata/properties" xmlns:ns2="a9e34959-f9e9-4f34-92f8-cd753fd35b4e" targetNamespace="http://schemas.microsoft.com/office/2006/metadata/properties" ma:root="true" ma:fieldsID="75d7f3a7666fde9659e61ae5c37d0234" ns2:_="">
    <xsd:import namespace="a9e34959-f9e9-4f34-92f8-cd753fd35b4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9e34959-f9e9-4f34-92f8-cd753fd35b4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929BD225-B7BF-4450-8428-440BA92FE046}"/>
</file>

<file path=customXml/itemProps2.xml><?xml version="1.0" encoding="utf-8"?>
<ds:datastoreItem xmlns:ds="http://schemas.openxmlformats.org/officeDocument/2006/customXml" ds:itemID="{81DBCBB5-EF12-4BA0-B673-DDF23648B037}"/>
</file>

<file path=customXml/itemProps3.xml><?xml version="1.0" encoding="utf-8"?>
<ds:datastoreItem xmlns:ds="http://schemas.openxmlformats.org/officeDocument/2006/customXml" ds:itemID="{DBB1F24E-FD9D-4ADB-8870-AE5A914D0D49}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5341</TotalTime>
  <Words>5926</Words>
  <Application>Microsoft Office PowerPoint</Application>
  <PresentationFormat>On-screen Show (4:3)</PresentationFormat>
  <Paragraphs>981</Paragraphs>
  <Slides>108</Slides>
  <Notes>2</Notes>
  <HiddenSlides>0</HiddenSlides>
  <MMClips>0</MMClips>
  <ScaleCrop>false</ScaleCrop>
  <HeadingPairs>
    <vt:vector size="8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3</vt:i4>
      </vt:variant>
      <vt:variant>
        <vt:lpstr>Slide Titles</vt:lpstr>
      </vt:variant>
      <vt:variant>
        <vt:i4>108</vt:i4>
      </vt:variant>
    </vt:vector>
  </HeadingPairs>
  <TitlesOfParts>
    <vt:vector size="124" baseType="lpstr">
      <vt:lpstr>PMingLiU</vt:lpstr>
      <vt:lpstr>SimSun</vt:lpstr>
      <vt:lpstr>Arial</vt:lpstr>
      <vt:lpstr>Arial Black</vt:lpstr>
      <vt:lpstr>Bradley Hand ITC</vt:lpstr>
      <vt:lpstr>Browallia New</vt:lpstr>
      <vt:lpstr>Calibri</vt:lpstr>
      <vt:lpstr>Comic Sans MS</vt:lpstr>
      <vt:lpstr>Curlz MT</vt:lpstr>
      <vt:lpstr>標楷體</vt:lpstr>
      <vt:lpstr>Forte</vt:lpstr>
      <vt:lpstr>Wingdings</vt:lpstr>
      <vt:lpstr>Default Design</vt:lpstr>
      <vt:lpstr>Visio</vt:lpstr>
      <vt:lpstr>Photo Editor Photo</vt:lpstr>
      <vt:lpstr>Equation</vt:lpstr>
      <vt:lpstr>PowerPoint Presentation</vt:lpstr>
      <vt:lpstr>Microprocessor Based System</vt:lpstr>
      <vt:lpstr>Microcontroller</vt:lpstr>
      <vt:lpstr>Microprocessor vs. Microcontroller</vt:lpstr>
      <vt:lpstr>C based Embedded Systems </vt:lpstr>
      <vt:lpstr>Embedded Systems Examples</vt:lpstr>
      <vt:lpstr>Examples</vt:lpstr>
      <vt:lpstr>PowerPoint Presentation</vt:lpstr>
      <vt:lpstr>PowerPoint Presentation</vt:lpstr>
      <vt:lpstr>PowerPoint Presentation</vt:lpstr>
      <vt:lpstr>PowerPoint Presentation</vt:lpstr>
      <vt:lpstr>Harvard Architecture </vt:lpstr>
      <vt:lpstr>8051 CPU Operation</vt:lpstr>
      <vt:lpstr>8051 Microcontroller</vt:lpstr>
      <vt:lpstr>Features of 8051</vt:lpstr>
      <vt:lpstr>8051 Family</vt:lpstr>
      <vt:lpstr>Pin Diagram</vt:lpstr>
      <vt:lpstr>Block Diagram of 8051</vt:lpstr>
      <vt:lpstr>PowerPoint Presentation</vt:lpstr>
      <vt:lpstr>Pin Description of the 8051</vt:lpstr>
      <vt:lpstr>XTAL1 and XTAL2</vt:lpstr>
      <vt:lpstr>XTAL1 and XTAL2 …..</vt:lpstr>
      <vt:lpstr>RST</vt:lpstr>
      <vt:lpstr>EA’</vt:lpstr>
      <vt:lpstr>PSEN’ and ALE</vt:lpstr>
      <vt:lpstr>I/O Port Pins</vt:lpstr>
      <vt:lpstr>Port 0</vt:lpstr>
      <vt:lpstr>Port 1 and Port 2</vt:lpstr>
      <vt:lpstr>Port 3</vt:lpstr>
      <vt:lpstr>Pin Description Summary</vt:lpstr>
      <vt:lpstr>Pin Description Summary</vt:lpstr>
      <vt:lpstr>PowerPoint Presentation</vt:lpstr>
      <vt:lpstr>Detailed Block Diagram</vt:lpstr>
      <vt:lpstr>8051  Memory Space</vt:lpstr>
      <vt:lpstr>8051 Memory Structure</vt:lpstr>
      <vt:lpstr>Internal RAM Structure</vt:lpstr>
      <vt:lpstr>Special Function Registers [SFR]</vt:lpstr>
      <vt:lpstr>Program Status Word [PSW]</vt:lpstr>
      <vt:lpstr>8051 instructions that affects flag</vt:lpstr>
      <vt:lpstr>128 Byte RAM</vt:lpstr>
      <vt:lpstr>8051 RAM with addresses</vt:lpstr>
      <vt:lpstr>8051 Register Bank Structure</vt:lpstr>
      <vt:lpstr>8051 Register Banks with address</vt:lpstr>
      <vt:lpstr>8051 Programming Model</vt:lpstr>
      <vt:lpstr>8051 Stack</vt:lpstr>
      <vt:lpstr>8051 Stack</vt:lpstr>
      <vt:lpstr>Bit Addressable &amp; Byte Addressable</vt:lpstr>
      <vt:lpstr>Bit Addressable Programming</vt:lpstr>
      <vt:lpstr>8051 Software Overview</vt:lpstr>
      <vt:lpstr>SFR Registers &amp; their Addresses</vt:lpstr>
      <vt:lpstr>SFR Addresses ( 1 of 2 )</vt:lpstr>
      <vt:lpstr>SFR Addresses ( 2 of 2 )</vt:lpstr>
      <vt:lpstr>Example</vt:lpstr>
      <vt:lpstr>Stack and Direct Addressing Mode</vt:lpstr>
      <vt:lpstr>PowerPoint Presentation</vt:lpstr>
      <vt:lpstr>PowerPoint Presentation</vt:lpstr>
      <vt:lpstr>8051 Peripheral Overview</vt:lpstr>
      <vt:lpstr>8051 TIMERS</vt:lpstr>
      <vt:lpstr>8051 Timer/Counter</vt:lpstr>
      <vt:lpstr>TMOD Register</vt:lpstr>
      <vt:lpstr>TMOD Register</vt:lpstr>
      <vt:lpstr>TCON Register</vt:lpstr>
      <vt:lpstr>8051 Timer Modes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Programming Timers</vt:lpstr>
      <vt:lpstr>Programming Timers</vt:lpstr>
      <vt:lpstr>8051  Serial  Port</vt:lpstr>
      <vt:lpstr>Basics of Serial Communication</vt:lpstr>
      <vt:lpstr>Basics of Serial Communication</vt:lpstr>
      <vt:lpstr>Asynchronous – Start &amp; Stop Bit</vt:lpstr>
      <vt:lpstr>Asynchronous – Start &amp; Stop Bit</vt:lpstr>
      <vt:lpstr>Data Transfer Rate</vt:lpstr>
      <vt:lpstr>8051 Serial Port</vt:lpstr>
      <vt:lpstr>Registers related to Serial Communication</vt:lpstr>
      <vt:lpstr>SBUF Register</vt:lpstr>
      <vt:lpstr>SBUF Register</vt:lpstr>
      <vt:lpstr>SCON Register</vt:lpstr>
      <vt:lpstr>8051 Serial Port – Mode 0</vt:lpstr>
      <vt:lpstr>8051 Serial Port – Mode 1</vt:lpstr>
      <vt:lpstr>8051 Serial Port – Mode 2</vt:lpstr>
      <vt:lpstr>8051 Serial Port – Mode 3</vt:lpstr>
      <vt:lpstr>Programming Serial Data Transmission</vt:lpstr>
      <vt:lpstr>Programming Serial Data Reception</vt:lpstr>
      <vt:lpstr>Doubling Baud Rate</vt:lpstr>
      <vt:lpstr>Doubling Baud Rate (cont…)</vt:lpstr>
      <vt:lpstr>8051 Interrupts</vt:lpstr>
      <vt:lpstr>INTERRUPTS</vt:lpstr>
      <vt:lpstr>Interrupt Vs Polling</vt:lpstr>
      <vt:lpstr>Interrupt Vs Polling</vt:lpstr>
      <vt:lpstr>Steps in Executing an Interrupt</vt:lpstr>
      <vt:lpstr>Six Interrupts in 8051</vt:lpstr>
      <vt:lpstr>What events can trigger Interrupts?</vt:lpstr>
      <vt:lpstr>8051 Interrupt Vectors</vt:lpstr>
      <vt:lpstr>8051 Interrupt related Registers</vt:lpstr>
      <vt:lpstr>Enabling and Disabling an Interrupt</vt:lpstr>
      <vt:lpstr>Interrupt Enable (IE) Register</vt:lpstr>
      <vt:lpstr>Enabling and Disabling an Interrupt</vt:lpstr>
      <vt:lpstr>Interrupt Priority</vt:lpstr>
      <vt:lpstr>Interrupt Priority</vt:lpstr>
      <vt:lpstr>Interrupt Priority (IP) Register</vt:lpstr>
    </vt:vector>
  </TitlesOfParts>
  <Company>Tehran Univercity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Microcontroller 8051</dc:title>
  <dc:creator>hasanpur</dc:creator>
  <cp:lastModifiedBy>Srinivasan R</cp:lastModifiedBy>
  <cp:revision>520</cp:revision>
  <cp:lastPrinted>1601-01-01T00:00:00Z</cp:lastPrinted>
  <dcterms:created xsi:type="dcterms:W3CDTF">2003-06-01T05:29:53Z</dcterms:created>
  <dcterms:modified xsi:type="dcterms:W3CDTF">2024-09-05T23:30:03Z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7</vt:i4>
  </property>
  <property fmtid="{D5CDD505-2E9C-101B-9397-08002B2CF9AE}" pid="3" name="ContentTypeId">
    <vt:lpwstr>0x0101004A6B59D2701F2843BF53BD0966086391</vt:lpwstr>
  </property>
</Properties>
</file>